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9" r:id="rId3"/>
    <p:sldId id="261" r:id="rId4"/>
    <p:sldId id="264" r:id="rId5"/>
    <p:sldId id="262" r:id="rId6"/>
    <p:sldId id="263" r:id="rId7"/>
    <p:sldId id="265" r:id="rId8"/>
    <p:sldId id="266" r:id="rId9"/>
    <p:sldId id="267" r:id="rId10"/>
    <p:sldId id="268" r:id="rId11"/>
    <p:sldId id="269" r:id="rId12"/>
    <p:sldId id="270" r:id="rId13"/>
    <p:sldId id="271" r:id="rId14"/>
    <p:sldId id="279" r:id="rId15"/>
    <p:sldId id="272" r:id="rId16"/>
    <p:sldId id="28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025" autoAdjust="0"/>
    <p:restoredTop sz="94660"/>
  </p:normalViewPr>
  <p:slideViewPr>
    <p:cSldViewPr snapToGrid="0">
      <p:cViewPr varScale="1">
        <p:scale>
          <a:sx n="137" d="100"/>
          <a:sy n="137" d="100"/>
        </p:scale>
        <p:origin x="224"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1375F-7BF2-4873-B905-ADB353ACCB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2309B3-4DC5-4983-B66A-5C43C8C817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C7B469E-8084-4B80-9F07-37FA8AE99918}"/>
              </a:ext>
            </a:extLst>
          </p:cNvPr>
          <p:cNvSpPr>
            <a:spLocks noGrp="1"/>
          </p:cNvSpPr>
          <p:nvPr>
            <p:ph type="dt" sz="half" idx="10"/>
          </p:nvPr>
        </p:nvSpPr>
        <p:spPr/>
        <p:txBody>
          <a:bodyPr/>
          <a:lstStyle/>
          <a:p>
            <a:fld id="{7F7C8E64-94D1-4084-A810-98026162AF01}" type="datetimeFigureOut">
              <a:rPr lang="en-US" smtClean="0"/>
              <a:t>2/25/19</a:t>
            </a:fld>
            <a:endParaRPr lang="en-US"/>
          </a:p>
        </p:txBody>
      </p:sp>
      <p:sp>
        <p:nvSpPr>
          <p:cNvPr id="5" name="Footer Placeholder 4">
            <a:extLst>
              <a:ext uri="{FF2B5EF4-FFF2-40B4-BE49-F238E27FC236}">
                <a16:creationId xmlns:a16="http://schemas.microsoft.com/office/drawing/2014/main" id="{360951BE-DE33-429F-9DEF-488FF96D63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52A7EA-9EAA-4A44-B1B1-D30FF40297FE}"/>
              </a:ext>
            </a:extLst>
          </p:cNvPr>
          <p:cNvSpPr>
            <a:spLocks noGrp="1"/>
          </p:cNvSpPr>
          <p:nvPr>
            <p:ph type="sldNum" sz="quarter" idx="12"/>
          </p:nvPr>
        </p:nvSpPr>
        <p:spPr/>
        <p:txBody>
          <a:bodyPr/>
          <a:lstStyle/>
          <a:p>
            <a:fld id="{66A59995-16CB-4D6E-AD94-127B472CCDF4}" type="slidenum">
              <a:rPr lang="en-US" smtClean="0"/>
              <a:t>‹#›</a:t>
            </a:fld>
            <a:endParaRPr lang="en-US"/>
          </a:p>
        </p:txBody>
      </p:sp>
    </p:spTree>
    <p:extLst>
      <p:ext uri="{BB962C8B-B14F-4D97-AF65-F5344CB8AC3E}">
        <p14:creationId xmlns:p14="http://schemas.microsoft.com/office/powerpoint/2010/main" val="944728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15594-07DA-4599-A3A7-A3BDA660D8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65CE7CD-B0E2-40D6-99D9-96C22B233FF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46FCA3-44DA-4D06-8953-F9093BD10FCC}"/>
              </a:ext>
            </a:extLst>
          </p:cNvPr>
          <p:cNvSpPr>
            <a:spLocks noGrp="1"/>
          </p:cNvSpPr>
          <p:nvPr>
            <p:ph type="dt" sz="half" idx="10"/>
          </p:nvPr>
        </p:nvSpPr>
        <p:spPr/>
        <p:txBody>
          <a:bodyPr/>
          <a:lstStyle/>
          <a:p>
            <a:fld id="{7F7C8E64-94D1-4084-A810-98026162AF01}" type="datetimeFigureOut">
              <a:rPr lang="en-US" smtClean="0"/>
              <a:t>2/25/19</a:t>
            </a:fld>
            <a:endParaRPr lang="en-US"/>
          </a:p>
        </p:txBody>
      </p:sp>
      <p:sp>
        <p:nvSpPr>
          <p:cNvPr id="5" name="Footer Placeholder 4">
            <a:extLst>
              <a:ext uri="{FF2B5EF4-FFF2-40B4-BE49-F238E27FC236}">
                <a16:creationId xmlns:a16="http://schemas.microsoft.com/office/drawing/2014/main" id="{CB87B090-8DFE-4020-AA11-EF527470E9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FE9070-AC26-40A5-A2C1-F81B61FA07CC}"/>
              </a:ext>
            </a:extLst>
          </p:cNvPr>
          <p:cNvSpPr>
            <a:spLocks noGrp="1"/>
          </p:cNvSpPr>
          <p:nvPr>
            <p:ph type="sldNum" sz="quarter" idx="12"/>
          </p:nvPr>
        </p:nvSpPr>
        <p:spPr/>
        <p:txBody>
          <a:bodyPr/>
          <a:lstStyle/>
          <a:p>
            <a:fld id="{66A59995-16CB-4D6E-AD94-127B472CCDF4}" type="slidenum">
              <a:rPr lang="en-US" smtClean="0"/>
              <a:t>‹#›</a:t>
            </a:fld>
            <a:endParaRPr lang="en-US"/>
          </a:p>
        </p:txBody>
      </p:sp>
    </p:spTree>
    <p:extLst>
      <p:ext uri="{BB962C8B-B14F-4D97-AF65-F5344CB8AC3E}">
        <p14:creationId xmlns:p14="http://schemas.microsoft.com/office/powerpoint/2010/main" val="914315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CE61AB-0B7F-4C28-B03F-7C46D9D27A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413F390-7917-4726-8D93-F2AC71EFB5C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5BDCCC-97F8-47AC-B675-CFD292B0AC0E}"/>
              </a:ext>
            </a:extLst>
          </p:cNvPr>
          <p:cNvSpPr>
            <a:spLocks noGrp="1"/>
          </p:cNvSpPr>
          <p:nvPr>
            <p:ph type="dt" sz="half" idx="10"/>
          </p:nvPr>
        </p:nvSpPr>
        <p:spPr/>
        <p:txBody>
          <a:bodyPr/>
          <a:lstStyle/>
          <a:p>
            <a:fld id="{7F7C8E64-94D1-4084-A810-98026162AF01}" type="datetimeFigureOut">
              <a:rPr lang="en-US" smtClean="0"/>
              <a:t>2/25/19</a:t>
            </a:fld>
            <a:endParaRPr lang="en-US"/>
          </a:p>
        </p:txBody>
      </p:sp>
      <p:sp>
        <p:nvSpPr>
          <p:cNvPr id="5" name="Footer Placeholder 4">
            <a:extLst>
              <a:ext uri="{FF2B5EF4-FFF2-40B4-BE49-F238E27FC236}">
                <a16:creationId xmlns:a16="http://schemas.microsoft.com/office/drawing/2014/main" id="{1FAE3FE4-397D-4126-A26A-0078F42B33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FDC78C-646E-4F7A-9513-6635CFFB8E63}"/>
              </a:ext>
            </a:extLst>
          </p:cNvPr>
          <p:cNvSpPr>
            <a:spLocks noGrp="1"/>
          </p:cNvSpPr>
          <p:nvPr>
            <p:ph type="sldNum" sz="quarter" idx="12"/>
          </p:nvPr>
        </p:nvSpPr>
        <p:spPr/>
        <p:txBody>
          <a:bodyPr/>
          <a:lstStyle/>
          <a:p>
            <a:fld id="{66A59995-16CB-4D6E-AD94-127B472CCDF4}" type="slidenum">
              <a:rPr lang="en-US" smtClean="0"/>
              <a:t>‹#›</a:t>
            </a:fld>
            <a:endParaRPr lang="en-US"/>
          </a:p>
        </p:txBody>
      </p:sp>
    </p:spTree>
    <p:extLst>
      <p:ext uri="{BB962C8B-B14F-4D97-AF65-F5344CB8AC3E}">
        <p14:creationId xmlns:p14="http://schemas.microsoft.com/office/powerpoint/2010/main" val="1963049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9D112-F2DA-41EA-9802-35EFA1D1B2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55F2E7-2394-4117-A181-202BD41F05E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F85E3C-CB5B-445D-A4A3-D3F2BCF92F8F}"/>
              </a:ext>
            </a:extLst>
          </p:cNvPr>
          <p:cNvSpPr>
            <a:spLocks noGrp="1"/>
          </p:cNvSpPr>
          <p:nvPr>
            <p:ph type="dt" sz="half" idx="10"/>
          </p:nvPr>
        </p:nvSpPr>
        <p:spPr/>
        <p:txBody>
          <a:bodyPr/>
          <a:lstStyle/>
          <a:p>
            <a:fld id="{7F7C8E64-94D1-4084-A810-98026162AF01}" type="datetimeFigureOut">
              <a:rPr lang="en-US" smtClean="0"/>
              <a:t>2/25/19</a:t>
            </a:fld>
            <a:endParaRPr lang="en-US"/>
          </a:p>
        </p:txBody>
      </p:sp>
      <p:sp>
        <p:nvSpPr>
          <p:cNvPr id="5" name="Footer Placeholder 4">
            <a:extLst>
              <a:ext uri="{FF2B5EF4-FFF2-40B4-BE49-F238E27FC236}">
                <a16:creationId xmlns:a16="http://schemas.microsoft.com/office/drawing/2014/main" id="{9C8AC9FC-2BD9-429C-8B23-A76C48FD06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00A940-35DC-4FFA-A3AF-5BAEABD9149B}"/>
              </a:ext>
            </a:extLst>
          </p:cNvPr>
          <p:cNvSpPr>
            <a:spLocks noGrp="1"/>
          </p:cNvSpPr>
          <p:nvPr>
            <p:ph type="sldNum" sz="quarter" idx="12"/>
          </p:nvPr>
        </p:nvSpPr>
        <p:spPr/>
        <p:txBody>
          <a:bodyPr/>
          <a:lstStyle/>
          <a:p>
            <a:fld id="{66A59995-16CB-4D6E-AD94-127B472CCDF4}" type="slidenum">
              <a:rPr lang="en-US" smtClean="0"/>
              <a:t>‹#›</a:t>
            </a:fld>
            <a:endParaRPr lang="en-US"/>
          </a:p>
        </p:txBody>
      </p:sp>
    </p:spTree>
    <p:extLst>
      <p:ext uri="{BB962C8B-B14F-4D97-AF65-F5344CB8AC3E}">
        <p14:creationId xmlns:p14="http://schemas.microsoft.com/office/powerpoint/2010/main" val="1827515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35065-8A14-452A-B2A1-BB1A5A276B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B3283DB-F30C-4E65-AB55-F966E4D9FB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200AE96-E0C6-4AE9-92FC-7B10BC74A2DB}"/>
              </a:ext>
            </a:extLst>
          </p:cNvPr>
          <p:cNvSpPr>
            <a:spLocks noGrp="1"/>
          </p:cNvSpPr>
          <p:nvPr>
            <p:ph type="dt" sz="half" idx="10"/>
          </p:nvPr>
        </p:nvSpPr>
        <p:spPr/>
        <p:txBody>
          <a:bodyPr/>
          <a:lstStyle/>
          <a:p>
            <a:fld id="{7F7C8E64-94D1-4084-A810-98026162AF01}" type="datetimeFigureOut">
              <a:rPr lang="en-US" smtClean="0"/>
              <a:t>2/25/19</a:t>
            </a:fld>
            <a:endParaRPr lang="en-US"/>
          </a:p>
        </p:txBody>
      </p:sp>
      <p:sp>
        <p:nvSpPr>
          <p:cNvPr id="5" name="Footer Placeholder 4">
            <a:extLst>
              <a:ext uri="{FF2B5EF4-FFF2-40B4-BE49-F238E27FC236}">
                <a16:creationId xmlns:a16="http://schemas.microsoft.com/office/drawing/2014/main" id="{91FE3E08-5F96-48C1-A20C-A13C000293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F2834D-ACEB-48CC-BFAA-BEE88AB7EB7B}"/>
              </a:ext>
            </a:extLst>
          </p:cNvPr>
          <p:cNvSpPr>
            <a:spLocks noGrp="1"/>
          </p:cNvSpPr>
          <p:nvPr>
            <p:ph type="sldNum" sz="quarter" idx="12"/>
          </p:nvPr>
        </p:nvSpPr>
        <p:spPr/>
        <p:txBody>
          <a:bodyPr/>
          <a:lstStyle/>
          <a:p>
            <a:fld id="{66A59995-16CB-4D6E-AD94-127B472CCDF4}" type="slidenum">
              <a:rPr lang="en-US" smtClean="0"/>
              <a:t>‹#›</a:t>
            </a:fld>
            <a:endParaRPr lang="en-US"/>
          </a:p>
        </p:txBody>
      </p:sp>
    </p:spTree>
    <p:extLst>
      <p:ext uri="{BB962C8B-B14F-4D97-AF65-F5344CB8AC3E}">
        <p14:creationId xmlns:p14="http://schemas.microsoft.com/office/powerpoint/2010/main" val="11511387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356F9-2B3E-4200-B463-AB8BC39C0D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F01D39-AC99-4706-9D28-B26DC2F045D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BB11E1-F11E-4D6A-ACA0-A62DEB21CFD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CB91EFF-4909-4070-B292-96D232AC89F8}"/>
              </a:ext>
            </a:extLst>
          </p:cNvPr>
          <p:cNvSpPr>
            <a:spLocks noGrp="1"/>
          </p:cNvSpPr>
          <p:nvPr>
            <p:ph type="dt" sz="half" idx="10"/>
          </p:nvPr>
        </p:nvSpPr>
        <p:spPr/>
        <p:txBody>
          <a:bodyPr/>
          <a:lstStyle/>
          <a:p>
            <a:fld id="{7F7C8E64-94D1-4084-A810-98026162AF01}" type="datetimeFigureOut">
              <a:rPr lang="en-US" smtClean="0"/>
              <a:t>2/25/19</a:t>
            </a:fld>
            <a:endParaRPr lang="en-US"/>
          </a:p>
        </p:txBody>
      </p:sp>
      <p:sp>
        <p:nvSpPr>
          <p:cNvPr id="6" name="Footer Placeholder 5">
            <a:extLst>
              <a:ext uri="{FF2B5EF4-FFF2-40B4-BE49-F238E27FC236}">
                <a16:creationId xmlns:a16="http://schemas.microsoft.com/office/drawing/2014/main" id="{C56D8651-E9AE-4457-BF89-636173343F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2436F1-0BF5-4D93-A7B3-D078E6B54BA3}"/>
              </a:ext>
            </a:extLst>
          </p:cNvPr>
          <p:cNvSpPr>
            <a:spLocks noGrp="1"/>
          </p:cNvSpPr>
          <p:nvPr>
            <p:ph type="sldNum" sz="quarter" idx="12"/>
          </p:nvPr>
        </p:nvSpPr>
        <p:spPr/>
        <p:txBody>
          <a:bodyPr/>
          <a:lstStyle/>
          <a:p>
            <a:fld id="{66A59995-16CB-4D6E-AD94-127B472CCDF4}" type="slidenum">
              <a:rPr lang="en-US" smtClean="0"/>
              <a:t>‹#›</a:t>
            </a:fld>
            <a:endParaRPr lang="en-US"/>
          </a:p>
        </p:txBody>
      </p:sp>
    </p:spTree>
    <p:extLst>
      <p:ext uri="{BB962C8B-B14F-4D97-AF65-F5344CB8AC3E}">
        <p14:creationId xmlns:p14="http://schemas.microsoft.com/office/powerpoint/2010/main" val="2611927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2EB3-953D-4979-B765-49E4CC80324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B90D06-B5B9-40BD-B28A-C2E991BD91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22FA595-D3AC-4774-A8BF-52421D7178C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575FCE1-B5E4-43B7-BA24-7D42AE0D9F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295539-BAAC-444F-BC3E-D74BDE52535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1343CB-2604-4336-9D3B-6E1372A7B45E}"/>
              </a:ext>
            </a:extLst>
          </p:cNvPr>
          <p:cNvSpPr>
            <a:spLocks noGrp="1"/>
          </p:cNvSpPr>
          <p:nvPr>
            <p:ph type="dt" sz="half" idx="10"/>
          </p:nvPr>
        </p:nvSpPr>
        <p:spPr/>
        <p:txBody>
          <a:bodyPr/>
          <a:lstStyle/>
          <a:p>
            <a:fld id="{7F7C8E64-94D1-4084-A810-98026162AF01}" type="datetimeFigureOut">
              <a:rPr lang="en-US" smtClean="0"/>
              <a:t>2/25/19</a:t>
            </a:fld>
            <a:endParaRPr lang="en-US"/>
          </a:p>
        </p:txBody>
      </p:sp>
      <p:sp>
        <p:nvSpPr>
          <p:cNvPr id="8" name="Footer Placeholder 7">
            <a:extLst>
              <a:ext uri="{FF2B5EF4-FFF2-40B4-BE49-F238E27FC236}">
                <a16:creationId xmlns:a16="http://schemas.microsoft.com/office/drawing/2014/main" id="{951FEF54-F2C7-4FF0-9D81-330C26A2778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5C71F7F-BA6C-40B3-AE65-D8AD49416A99}"/>
              </a:ext>
            </a:extLst>
          </p:cNvPr>
          <p:cNvSpPr>
            <a:spLocks noGrp="1"/>
          </p:cNvSpPr>
          <p:nvPr>
            <p:ph type="sldNum" sz="quarter" idx="12"/>
          </p:nvPr>
        </p:nvSpPr>
        <p:spPr/>
        <p:txBody>
          <a:bodyPr/>
          <a:lstStyle/>
          <a:p>
            <a:fld id="{66A59995-16CB-4D6E-AD94-127B472CCDF4}" type="slidenum">
              <a:rPr lang="en-US" smtClean="0"/>
              <a:t>‹#›</a:t>
            </a:fld>
            <a:endParaRPr lang="en-US"/>
          </a:p>
        </p:txBody>
      </p:sp>
    </p:spTree>
    <p:extLst>
      <p:ext uri="{BB962C8B-B14F-4D97-AF65-F5344CB8AC3E}">
        <p14:creationId xmlns:p14="http://schemas.microsoft.com/office/powerpoint/2010/main" val="2302624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493F7-0B09-48F4-B41E-A0BD4E61C9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31E4A80-544F-49E4-907F-ABD82DE97645}"/>
              </a:ext>
            </a:extLst>
          </p:cNvPr>
          <p:cNvSpPr>
            <a:spLocks noGrp="1"/>
          </p:cNvSpPr>
          <p:nvPr>
            <p:ph type="dt" sz="half" idx="10"/>
          </p:nvPr>
        </p:nvSpPr>
        <p:spPr/>
        <p:txBody>
          <a:bodyPr/>
          <a:lstStyle/>
          <a:p>
            <a:fld id="{7F7C8E64-94D1-4084-A810-98026162AF01}" type="datetimeFigureOut">
              <a:rPr lang="en-US" smtClean="0"/>
              <a:t>2/25/19</a:t>
            </a:fld>
            <a:endParaRPr lang="en-US"/>
          </a:p>
        </p:txBody>
      </p:sp>
      <p:sp>
        <p:nvSpPr>
          <p:cNvPr id="4" name="Footer Placeholder 3">
            <a:extLst>
              <a:ext uri="{FF2B5EF4-FFF2-40B4-BE49-F238E27FC236}">
                <a16:creationId xmlns:a16="http://schemas.microsoft.com/office/drawing/2014/main" id="{E86CFF43-FF8A-495D-B0E0-40E99F378D1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569AE4-251C-439A-A390-51726C3EC912}"/>
              </a:ext>
            </a:extLst>
          </p:cNvPr>
          <p:cNvSpPr>
            <a:spLocks noGrp="1"/>
          </p:cNvSpPr>
          <p:nvPr>
            <p:ph type="sldNum" sz="quarter" idx="12"/>
          </p:nvPr>
        </p:nvSpPr>
        <p:spPr/>
        <p:txBody>
          <a:bodyPr/>
          <a:lstStyle/>
          <a:p>
            <a:fld id="{66A59995-16CB-4D6E-AD94-127B472CCDF4}" type="slidenum">
              <a:rPr lang="en-US" smtClean="0"/>
              <a:t>‹#›</a:t>
            </a:fld>
            <a:endParaRPr lang="en-US"/>
          </a:p>
        </p:txBody>
      </p:sp>
    </p:spTree>
    <p:extLst>
      <p:ext uri="{BB962C8B-B14F-4D97-AF65-F5344CB8AC3E}">
        <p14:creationId xmlns:p14="http://schemas.microsoft.com/office/powerpoint/2010/main" val="1820933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6C8E9E-5585-45F1-BF17-F5B1C8C7F863}"/>
              </a:ext>
            </a:extLst>
          </p:cNvPr>
          <p:cNvSpPr>
            <a:spLocks noGrp="1"/>
          </p:cNvSpPr>
          <p:nvPr>
            <p:ph type="dt" sz="half" idx="10"/>
          </p:nvPr>
        </p:nvSpPr>
        <p:spPr/>
        <p:txBody>
          <a:bodyPr/>
          <a:lstStyle/>
          <a:p>
            <a:fld id="{7F7C8E64-94D1-4084-A810-98026162AF01}" type="datetimeFigureOut">
              <a:rPr lang="en-US" smtClean="0"/>
              <a:t>2/25/19</a:t>
            </a:fld>
            <a:endParaRPr lang="en-US"/>
          </a:p>
        </p:txBody>
      </p:sp>
      <p:sp>
        <p:nvSpPr>
          <p:cNvPr id="3" name="Footer Placeholder 2">
            <a:extLst>
              <a:ext uri="{FF2B5EF4-FFF2-40B4-BE49-F238E27FC236}">
                <a16:creationId xmlns:a16="http://schemas.microsoft.com/office/drawing/2014/main" id="{48718980-7387-4A66-91AA-B03D1A298CC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8E3F6E-B511-48DD-A254-7B789C23F1CD}"/>
              </a:ext>
            </a:extLst>
          </p:cNvPr>
          <p:cNvSpPr>
            <a:spLocks noGrp="1"/>
          </p:cNvSpPr>
          <p:nvPr>
            <p:ph type="sldNum" sz="quarter" idx="12"/>
          </p:nvPr>
        </p:nvSpPr>
        <p:spPr/>
        <p:txBody>
          <a:bodyPr/>
          <a:lstStyle/>
          <a:p>
            <a:fld id="{66A59995-16CB-4D6E-AD94-127B472CCDF4}" type="slidenum">
              <a:rPr lang="en-US" smtClean="0"/>
              <a:t>‹#›</a:t>
            </a:fld>
            <a:endParaRPr lang="en-US"/>
          </a:p>
        </p:txBody>
      </p:sp>
    </p:spTree>
    <p:extLst>
      <p:ext uri="{BB962C8B-B14F-4D97-AF65-F5344CB8AC3E}">
        <p14:creationId xmlns:p14="http://schemas.microsoft.com/office/powerpoint/2010/main" val="2374860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61D3E-4D01-49C9-B480-C850CC8621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E8E837D-1052-448D-B035-40E2D27746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F1A34A-7310-4D4A-AB19-4C698549B6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4B9AE8D-3333-44B9-A3A3-ED832F2EA75B}"/>
              </a:ext>
            </a:extLst>
          </p:cNvPr>
          <p:cNvSpPr>
            <a:spLocks noGrp="1"/>
          </p:cNvSpPr>
          <p:nvPr>
            <p:ph type="dt" sz="half" idx="10"/>
          </p:nvPr>
        </p:nvSpPr>
        <p:spPr/>
        <p:txBody>
          <a:bodyPr/>
          <a:lstStyle/>
          <a:p>
            <a:fld id="{7F7C8E64-94D1-4084-A810-98026162AF01}" type="datetimeFigureOut">
              <a:rPr lang="en-US" smtClean="0"/>
              <a:t>2/25/19</a:t>
            </a:fld>
            <a:endParaRPr lang="en-US"/>
          </a:p>
        </p:txBody>
      </p:sp>
      <p:sp>
        <p:nvSpPr>
          <p:cNvPr id="6" name="Footer Placeholder 5">
            <a:extLst>
              <a:ext uri="{FF2B5EF4-FFF2-40B4-BE49-F238E27FC236}">
                <a16:creationId xmlns:a16="http://schemas.microsoft.com/office/drawing/2014/main" id="{2FCA30E2-AC6E-4178-BAB1-F1237E2DDC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16E909-9F75-43E1-990D-84432EFCC9DB}"/>
              </a:ext>
            </a:extLst>
          </p:cNvPr>
          <p:cNvSpPr>
            <a:spLocks noGrp="1"/>
          </p:cNvSpPr>
          <p:nvPr>
            <p:ph type="sldNum" sz="quarter" idx="12"/>
          </p:nvPr>
        </p:nvSpPr>
        <p:spPr/>
        <p:txBody>
          <a:bodyPr/>
          <a:lstStyle/>
          <a:p>
            <a:fld id="{66A59995-16CB-4D6E-AD94-127B472CCDF4}" type="slidenum">
              <a:rPr lang="en-US" smtClean="0"/>
              <a:t>‹#›</a:t>
            </a:fld>
            <a:endParaRPr lang="en-US"/>
          </a:p>
        </p:txBody>
      </p:sp>
    </p:spTree>
    <p:extLst>
      <p:ext uri="{BB962C8B-B14F-4D97-AF65-F5344CB8AC3E}">
        <p14:creationId xmlns:p14="http://schemas.microsoft.com/office/powerpoint/2010/main" val="4176873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2D097-75C9-4026-A5E8-EEA418805B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9B8C372-0159-4C39-B98B-3A13EA9934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9B10764-123E-4DD2-89B2-9A56110CFB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8DC9E2D-6741-4E4E-9B41-246C3B12C7A6}"/>
              </a:ext>
            </a:extLst>
          </p:cNvPr>
          <p:cNvSpPr>
            <a:spLocks noGrp="1"/>
          </p:cNvSpPr>
          <p:nvPr>
            <p:ph type="dt" sz="half" idx="10"/>
          </p:nvPr>
        </p:nvSpPr>
        <p:spPr/>
        <p:txBody>
          <a:bodyPr/>
          <a:lstStyle/>
          <a:p>
            <a:fld id="{7F7C8E64-94D1-4084-A810-98026162AF01}" type="datetimeFigureOut">
              <a:rPr lang="en-US" smtClean="0"/>
              <a:t>2/25/19</a:t>
            </a:fld>
            <a:endParaRPr lang="en-US"/>
          </a:p>
        </p:txBody>
      </p:sp>
      <p:sp>
        <p:nvSpPr>
          <p:cNvPr id="6" name="Footer Placeholder 5">
            <a:extLst>
              <a:ext uri="{FF2B5EF4-FFF2-40B4-BE49-F238E27FC236}">
                <a16:creationId xmlns:a16="http://schemas.microsoft.com/office/drawing/2014/main" id="{4524C0CB-A7D6-486F-BDC5-7FAD52DEF4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7998A7-8B1F-4652-81AD-64E8F6038844}"/>
              </a:ext>
            </a:extLst>
          </p:cNvPr>
          <p:cNvSpPr>
            <a:spLocks noGrp="1"/>
          </p:cNvSpPr>
          <p:nvPr>
            <p:ph type="sldNum" sz="quarter" idx="12"/>
          </p:nvPr>
        </p:nvSpPr>
        <p:spPr/>
        <p:txBody>
          <a:bodyPr/>
          <a:lstStyle/>
          <a:p>
            <a:fld id="{66A59995-16CB-4D6E-AD94-127B472CCDF4}" type="slidenum">
              <a:rPr lang="en-US" smtClean="0"/>
              <a:t>‹#›</a:t>
            </a:fld>
            <a:endParaRPr lang="en-US"/>
          </a:p>
        </p:txBody>
      </p:sp>
    </p:spTree>
    <p:extLst>
      <p:ext uri="{BB962C8B-B14F-4D97-AF65-F5344CB8AC3E}">
        <p14:creationId xmlns:p14="http://schemas.microsoft.com/office/powerpoint/2010/main" val="3141368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B03689-A850-46C1-80DD-9307A5F708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A08278-E991-467D-A80F-F074CBDABB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A1C963-7A08-4ABA-984C-CAD5F98065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7C8E64-94D1-4084-A810-98026162AF01}" type="datetimeFigureOut">
              <a:rPr lang="en-US" smtClean="0"/>
              <a:t>2/25/19</a:t>
            </a:fld>
            <a:endParaRPr lang="en-US"/>
          </a:p>
        </p:txBody>
      </p:sp>
      <p:sp>
        <p:nvSpPr>
          <p:cNvPr id="5" name="Footer Placeholder 4">
            <a:extLst>
              <a:ext uri="{FF2B5EF4-FFF2-40B4-BE49-F238E27FC236}">
                <a16:creationId xmlns:a16="http://schemas.microsoft.com/office/drawing/2014/main" id="{26BFB26A-9FF4-46B3-9872-44C1552FB3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4B1CDB5-1F1A-49B3-8D91-EAC50E25C6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A59995-16CB-4D6E-AD94-127B472CCDF4}" type="slidenum">
              <a:rPr lang="en-US" smtClean="0"/>
              <a:t>‹#›</a:t>
            </a:fld>
            <a:endParaRPr lang="en-US"/>
          </a:p>
        </p:txBody>
      </p:sp>
    </p:spTree>
    <p:extLst>
      <p:ext uri="{BB962C8B-B14F-4D97-AF65-F5344CB8AC3E}">
        <p14:creationId xmlns:p14="http://schemas.microsoft.com/office/powerpoint/2010/main" val="8029958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2.xml"/><Relationship Id="rId5" Type="http://schemas.openxmlformats.org/officeDocument/2006/relationships/image" Target="../media/image33.tiff"/><Relationship Id="rId4" Type="http://schemas.openxmlformats.org/officeDocument/2006/relationships/image" Target="../media/image32.tiff"/></Relationships>
</file>

<file path=ppt/slides/_rels/slide11.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tiff"/><Relationship Id="rId1" Type="http://schemas.openxmlformats.org/officeDocument/2006/relationships/slideLayout" Target="../slideLayouts/slideLayout2.xml"/><Relationship Id="rId5" Type="http://schemas.openxmlformats.org/officeDocument/2006/relationships/image" Target="../media/image37.tiff"/><Relationship Id="rId4" Type="http://schemas.openxmlformats.org/officeDocument/2006/relationships/image" Target="../media/image36.tiff"/></Relationships>
</file>

<file path=ppt/slides/_rels/slide12.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8.tiff"/><Relationship Id="rId1" Type="http://schemas.openxmlformats.org/officeDocument/2006/relationships/slideLayout" Target="../slideLayouts/slideLayout2.xml"/><Relationship Id="rId5" Type="http://schemas.openxmlformats.org/officeDocument/2006/relationships/image" Target="../media/image41.tiff"/><Relationship Id="rId4" Type="http://schemas.openxmlformats.org/officeDocument/2006/relationships/image" Target="../media/image40.tiff"/></Relationships>
</file>

<file path=ppt/slides/_rels/slide13.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emf"/><Relationship Id="rId1" Type="http://schemas.openxmlformats.org/officeDocument/2006/relationships/slideLayout" Target="../slideLayouts/slideLayout2.xml"/><Relationship Id="rId6" Type="http://schemas.openxmlformats.org/officeDocument/2006/relationships/image" Target="../media/image46.tiff"/><Relationship Id="rId5" Type="http://schemas.openxmlformats.org/officeDocument/2006/relationships/image" Target="../media/image45.tiff"/><Relationship Id="rId4" Type="http://schemas.openxmlformats.org/officeDocument/2006/relationships/image" Target="../media/image44.tiff"/></Relationships>
</file>

<file path=ppt/slides/_rels/slide14.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2.emf"/><Relationship Id="rId1" Type="http://schemas.openxmlformats.org/officeDocument/2006/relationships/slideLayout" Target="../slideLayouts/slideLayout2.xml"/><Relationship Id="rId6" Type="http://schemas.openxmlformats.org/officeDocument/2006/relationships/image" Target="../media/image50.tiff"/><Relationship Id="rId5" Type="http://schemas.openxmlformats.org/officeDocument/2006/relationships/image" Target="../media/image49.tiff"/><Relationship Id="rId4" Type="http://schemas.openxmlformats.org/officeDocument/2006/relationships/image" Target="../media/image48.tiff"/></Relationships>
</file>

<file path=ppt/slides/_rels/slide15.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42.emf"/><Relationship Id="rId1" Type="http://schemas.openxmlformats.org/officeDocument/2006/relationships/slideLayout" Target="../slideLayouts/slideLayout2.xml"/><Relationship Id="rId6" Type="http://schemas.openxmlformats.org/officeDocument/2006/relationships/image" Target="../media/image54.tiff"/><Relationship Id="rId5" Type="http://schemas.openxmlformats.org/officeDocument/2006/relationships/image" Target="../media/image53.tiff"/><Relationship Id="rId4" Type="http://schemas.openxmlformats.org/officeDocument/2006/relationships/image" Target="../media/image52.tiff"/></Relationships>
</file>

<file path=ppt/slides/_rels/slide16.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image" Target="../media/image42.emf"/><Relationship Id="rId1" Type="http://schemas.openxmlformats.org/officeDocument/2006/relationships/slideLayout" Target="../slideLayouts/slideLayout2.xml"/><Relationship Id="rId6" Type="http://schemas.openxmlformats.org/officeDocument/2006/relationships/image" Target="../media/image58.tiff"/><Relationship Id="rId5" Type="http://schemas.openxmlformats.org/officeDocument/2006/relationships/image" Target="../media/image57.tiff"/><Relationship Id="rId4" Type="http://schemas.openxmlformats.org/officeDocument/2006/relationships/image" Target="../media/image56.tiff"/></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tiff"/></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7" Type="http://schemas.openxmlformats.org/officeDocument/2006/relationships/image" Target="../media/image13.tiff"/><Relationship Id="rId2" Type="http://schemas.openxmlformats.org/officeDocument/2006/relationships/image" Target="../media/image8.tiff"/><Relationship Id="rId1" Type="http://schemas.openxmlformats.org/officeDocument/2006/relationships/slideLayout" Target="../slideLayouts/slideLayout2.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tiff"/></Relationships>
</file>

<file path=ppt/slides/_rels/slide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 Id="rId5" Type="http://schemas.openxmlformats.org/officeDocument/2006/relationships/image" Target="../media/image17.tiff"/><Relationship Id="rId4" Type="http://schemas.openxmlformats.org/officeDocument/2006/relationships/image" Target="../media/image16.tiff"/></Relationships>
</file>

<file path=ppt/slides/_rels/slide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 Id="rId5" Type="http://schemas.openxmlformats.org/officeDocument/2006/relationships/image" Target="../media/image21.tiff"/><Relationship Id="rId4" Type="http://schemas.openxmlformats.org/officeDocument/2006/relationships/image" Target="../media/image20.tiff"/></Relationships>
</file>

<file path=ppt/slides/_rels/slide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2.xml"/><Relationship Id="rId5" Type="http://schemas.openxmlformats.org/officeDocument/2006/relationships/image" Target="../media/image25.tiff"/><Relationship Id="rId4" Type="http://schemas.openxmlformats.org/officeDocument/2006/relationships/image" Target="../media/image24.tiff"/></Relationships>
</file>

<file path=ppt/slides/_rels/slide9.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2.xml"/><Relationship Id="rId5" Type="http://schemas.openxmlformats.org/officeDocument/2006/relationships/image" Target="../media/image29.tiff"/><Relationship Id="rId4" Type="http://schemas.openxmlformats.org/officeDocument/2006/relationships/image" Target="../media/image2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9DC0F-ECF2-4911-8F80-7F0439096CD4}"/>
              </a:ext>
            </a:extLst>
          </p:cNvPr>
          <p:cNvSpPr>
            <a:spLocks noGrp="1"/>
          </p:cNvSpPr>
          <p:nvPr>
            <p:ph type="ctrTitle"/>
          </p:nvPr>
        </p:nvSpPr>
        <p:spPr/>
        <p:txBody>
          <a:bodyPr>
            <a:normAutofit/>
          </a:bodyPr>
          <a:lstStyle/>
          <a:p>
            <a:r>
              <a:rPr lang="en-US" sz="3200" dirty="0"/>
              <a:t>Ramp ResponseMappingV3</a:t>
            </a:r>
          </a:p>
        </p:txBody>
      </p:sp>
      <p:sp>
        <p:nvSpPr>
          <p:cNvPr id="3" name="Subtitle 2">
            <a:extLst>
              <a:ext uri="{FF2B5EF4-FFF2-40B4-BE49-F238E27FC236}">
                <a16:creationId xmlns:a16="http://schemas.microsoft.com/office/drawing/2014/main" id="{49E7E47A-CD88-4A32-BF9D-510C2BB149BC}"/>
              </a:ext>
            </a:extLst>
          </p:cNvPr>
          <p:cNvSpPr>
            <a:spLocks noGrp="1"/>
          </p:cNvSpPr>
          <p:nvPr>
            <p:ph type="subTitle" idx="1"/>
          </p:nvPr>
        </p:nvSpPr>
        <p:spPr/>
        <p:txBody>
          <a:bodyPr/>
          <a:lstStyle/>
          <a:p>
            <a:r>
              <a:rPr lang="en-US" dirty="0"/>
              <a:t>2.25.19</a:t>
            </a:r>
          </a:p>
          <a:p>
            <a:r>
              <a:rPr lang="en-US" dirty="0"/>
              <a:t>30 participants total– 13 useable</a:t>
            </a:r>
          </a:p>
        </p:txBody>
      </p:sp>
    </p:spTree>
    <p:extLst>
      <p:ext uri="{BB962C8B-B14F-4D97-AF65-F5344CB8AC3E}">
        <p14:creationId xmlns:p14="http://schemas.microsoft.com/office/powerpoint/2010/main" val="3745613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5964A-8DF9-4EDA-ACF3-E0DCD02F0D97}"/>
              </a:ext>
            </a:extLst>
          </p:cNvPr>
          <p:cNvSpPr>
            <a:spLocks noGrp="1"/>
          </p:cNvSpPr>
          <p:nvPr>
            <p:ph type="title"/>
          </p:nvPr>
        </p:nvSpPr>
        <p:spPr>
          <a:xfrm>
            <a:off x="175470" y="0"/>
            <a:ext cx="1765625" cy="649756"/>
          </a:xfrm>
        </p:spPr>
        <p:txBody>
          <a:bodyPr>
            <a:normAutofit/>
          </a:bodyPr>
          <a:lstStyle/>
          <a:p>
            <a:r>
              <a:rPr lang="en-US" sz="2400" dirty="0"/>
              <a:t>Low value</a:t>
            </a:r>
          </a:p>
        </p:txBody>
      </p:sp>
      <p:pic>
        <p:nvPicPr>
          <p:cNvPr id="7" name="Picture 6">
            <a:extLst>
              <a:ext uri="{FF2B5EF4-FFF2-40B4-BE49-F238E27FC236}">
                <a16:creationId xmlns:a16="http://schemas.microsoft.com/office/drawing/2014/main" id="{45D6AFA4-6E5E-2645-86AF-D767E1E38C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2037" y="649756"/>
            <a:ext cx="2858115" cy="2141551"/>
          </a:xfrm>
          <a:prstGeom prst="rect">
            <a:avLst/>
          </a:prstGeom>
        </p:spPr>
      </p:pic>
      <p:pic>
        <p:nvPicPr>
          <p:cNvPr id="9" name="Picture 8">
            <a:extLst>
              <a:ext uri="{FF2B5EF4-FFF2-40B4-BE49-F238E27FC236}">
                <a16:creationId xmlns:a16="http://schemas.microsoft.com/office/drawing/2014/main" id="{6522A9D1-8FBF-6642-895C-6E9069122FF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40068" y="649756"/>
            <a:ext cx="3153082" cy="2362566"/>
          </a:xfrm>
          <a:prstGeom prst="rect">
            <a:avLst/>
          </a:prstGeom>
        </p:spPr>
      </p:pic>
      <p:pic>
        <p:nvPicPr>
          <p:cNvPr id="10" name="Picture 9">
            <a:extLst>
              <a:ext uri="{FF2B5EF4-FFF2-40B4-BE49-F238E27FC236}">
                <a16:creationId xmlns:a16="http://schemas.microsoft.com/office/drawing/2014/main" id="{05809967-7417-A841-B3F9-16DD687D550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58282" y="3984095"/>
            <a:ext cx="2968351" cy="2224149"/>
          </a:xfrm>
          <a:prstGeom prst="rect">
            <a:avLst/>
          </a:prstGeom>
        </p:spPr>
      </p:pic>
      <p:pic>
        <p:nvPicPr>
          <p:cNvPr id="11" name="Picture 10">
            <a:extLst>
              <a:ext uri="{FF2B5EF4-FFF2-40B4-BE49-F238E27FC236}">
                <a16:creationId xmlns:a16="http://schemas.microsoft.com/office/drawing/2014/main" id="{B3B92582-CA6D-934E-AE98-D11D553DECA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340068" y="3733081"/>
            <a:ext cx="2968351" cy="2224149"/>
          </a:xfrm>
          <a:prstGeom prst="rect">
            <a:avLst/>
          </a:prstGeom>
        </p:spPr>
      </p:pic>
    </p:spTree>
    <p:extLst>
      <p:ext uri="{BB962C8B-B14F-4D97-AF65-F5344CB8AC3E}">
        <p14:creationId xmlns:p14="http://schemas.microsoft.com/office/powerpoint/2010/main" val="2373055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5964A-8DF9-4EDA-ACF3-E0DCD02F0D97}"/>
              </a:ext>
            </a:extLst>
          </p:cNvPr>
          <p:cNvSpPr>
            <a:spLocks noGrp="1"/>
          </p:cNvSpPr>
          <p:nvPr>
            <p:ph type="title"/>
          </p:nvPr>
        </p:nvSpPr>
        <p:spPr>
          <a:xfrm>
            <a:off x="175470" y="0"/>
            <a:ext cx="1765625" cy="649756"/>
          </a:xfrm>
        </p:spPr>
        <p:txBody>
          <a:bodyPr>
            <a:normAutofit/>
          </a:bodyPr>
          <a:lstStyle/>
          <a:p>
            <a:r>
              <a:rPr lang="en-US" sz="2400" dirty="0"/>
              <a:t>Mid Value</a:t>
            </a:r>
          </a:p>
        </p:txBody>
      </p:sp>
      <p:pic>
        <p:nvPicPr>
          <p:cNvPr id="7" name="Picture 6">
            <a:extLst>
              <a:ext uri="{FF2B5EF4-FFF2-40B4-BE49-F238E27FC236}">
                <a16:creationId xmlns:a16="http://schemas.microsoft.com/office/drawing/2014/main" id="{863FAA80-C0C0-F043-B9AE-C8C08CD6DBC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0492" y="944407"/>
            <a:ext cx="2946605" cy="2207855"/>
          </a:xfrm>
          <a:prstGeom prst="rect">
            <a:avLst/>
          </a:prstGeom>
        </p:spPr>
      </p:pic>
      <p:pic>
        <p:nvPicPr>
          <p:cNvPr id="8" name="Picture 7">
            <a:extLst>
              <a:ext uri="{FF2B5EF4-FFF2-40B4-BE49-F238E27FC236}">
                <a16:creationId xmlns:a16="http://schemas.microsoft.com/office/drawing/2014/main" id="{C4899762-DBD5-3741-A3E7-A814EA5D03C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436259" y="1221145"/>
            <a:ext cx="2946605" cy="2207855"/>
          </a:xfrm>
          <a:prstGeom prst="rect">
            <a:avLst/>
          </a:prstGeom>
        </p:spPr>
      </p:pic>
      <p:pic>
        <p:nvPicPr>
          <p:cNvPr id="9" name="Picture 8">
            <a:extLst>
              <a:ext uri="{FF2B5EF4-FFF2-40B4-BE49-F238E27FC236}">
                <a16:creationId xmlns:a16="http://schemas.microsoft.com/office/drawing/2014/main" id="{E3F93B98-69C5-BC41-86B3-2624058C05E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40492" y="3705739"/>
            <a:ext cx="3330063" cy="2495175"/>
          </a:xfrm>
          <a:prstGeom prst="rect">
            <a:avLst/>
          </a:prstGeom>
        </p:spPr>
      </p:pic>
      <p:pic>
        <p:nvPicPr>
          <p:cNvPr id="10" name="Picture 9">
            <a:extLst>
              <a:ext uri="{FF2B5EF4-FFF2-40B4-BE49-F238E27FC236}">
                <a16:creationId xmlns:a16="http://schemas.microsoft.com/office/drawing/2014/main" id="{DBEEB466-CD1A-B948-9C51-E12BC85A750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288775" y="3864217"/>
            <a:ext cx="2946605" cy="2207855"/>
          </a:xfrm>
          <a:prstGeom prst="rect">
            <a:avLst/>
          </a:prstGeom>
        </p:spPr>
      </p:pic>
    </p:spTree>
    <p:extLst>
      <p:ext uri="{BB962C8B-B14F-4D97-AF65-F5344CB8AC3E}">
        <p14:creationId xmlns:p14="http://schemas.microsoft.com/office/powerpoint/2010/main" val="507356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5964A-8DF9-4EDA-ACF3-E0DCD02F0D97}"/>
              </a:ext>
            </a:extLst>
          </p:cNvPr>
          <p:cNvSpPr>
            <a:spLocks noGrp="1"/>
          </p:cNvSpPr>
          <p:nvPr>
            <p:ph type="title"/>
          </p:nvPr>
        </p:nvSpPr>
        <p:spPr>
          <a:xfrm>
            <a:off x="175470" y="0"/>
            <a:ext cx="1765625" cy="649756"/>
          </a:xfrm>
        </p:spPr>
        <p:txBody>
          <a:bodyPr>
            <a:normAutofit/>
          </a:bodyPr>
          <a:lstStyle/>
          <a:p>
            <a:r>
              <a:rPr lang="en-US" sz="2400" dirty="0"/>
              <a:t>High Value</a:t>
            </a:r>
          </a:p>
        </p:txBody>
      </p:sp>
      <p:pic>
        <p:nvPicPr>
          <p:cNvPr id="5" name="Picture 4">
            <a:extLst>
              <a:ext uri="{FF2B5EF4-FFF2-40B4-BE49-F238E27FC236}">
                <a16:creationId xmlns:a16="http://schemas.microsoft.com/office/drawing/2014/main" id="{6B6D85BC-39AB-1740-A54D-D52E34B9570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5057" y="1022231"/>
            <a:ext cx="3212076" cy="2406769"/>
          </a:xfrm>
          <a:prstGeom prst="rect">
            <a:avLst/>
          </a:prstGeom>
        </p:spPr>
      </p:pic>
      <p:pic>
        <p:nvPicPr>
          <p:cNvPr id="8" name="Picture 7">
            <a:extLst>
              <a:ext uri="{FF2B5EF4-FFF2-40B4-BE49-F238E27FC236}">
                <a16:creationId xmlns:a16="http://schemas.microsoft.com/office/drawing/2014/main" id="{88C20E51-07A1-F342-92BA-D50BE6BFCAA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77266" y="1022231"/>
            <a:ext cx="3212076" cy="2406769"/>
          </a:xfrm>
          <a:prstGeom prst="rect">
            <a:avLst/>
          </a:prstGeom>
        </p:spPr>
      </p:pic>
      <p:pic>
        <p:nvPicPr>
          <p:cNvPr id="9" name="Picture 8">
            <a:extLst>
              <a:ext uri="{FF2B5EF4-FFF2-40B4-BE49-F238E27FC236}">
                <a16:creationId xmlns:a16="http://schemas.microsoft.com/office/drawing/2014/main" id="{E75296E1-8721-CE40-AA43-51E9CE97D52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2001" y="4108125"/>
            <a:ext cx="3212076" cy="2406769"/>
          </a:xfrm>
          <a:prstGeom prst="rect">
            <a:avLst/>
          </a:prstGeom>
        </p:spPr>
      </p:pic>
      <p:pic>
        <p:nvPicPr>
          <p:cNvPr id="10" name="Picture 9">
            <a:extLst>
              <a:ext uri="{FF2B5EF4-FFF2-40B4-BE49-F238E27FC236}">
                <a16:creationId xmlns:a16="http://schemas.microsoft.com/office/drawing/2014/main" id="{4F97A824-321B-674D-A769-0EBD7D102DE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337937" y="4295987"/>
            <a:ext cx="2710631" cy="2031043"/>
          </a:xfrm>
          <a:prstGeom prst="rect">
            <a:avLst/>
          </a:prstGeom>
        </p:spPr>
      </p:pic>
    </p:spTree>
    <p:extLst>
      <p:ext uri="{BB962C8B-B14F-4D97-AF65-F5344CB8AC3E}">
        <p14:creationId xmlns:p14="http://schemas.microsoft.com/office/powerpoint/2010/main" val="907967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D5F504-213B-734F-BD73-CE5B2D023A9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2D1A6781-FA5D-8344-B3AE-093967BF3ACF}"/>
              </a:ext>
            </a:extLst>
          </p:cNvPr>
          <p:cNvSpPr>
            <a:spLocks noGrp="1"/>
          </p:cNvSpPr>
          <p:nvPr>
            <p:ph type="title"/>
          </p:nvPr>
        </p:nvSpPr>
        <p:spPr>
          <a:xfrm>
            <a:off x="175470" y="0"/>
            <a:ext cx="2228096" cy="649756"/>
          </a:xfrm>
        </p:spPr>
        <p:txBody>
          <a:bodyPr>
            <a:normAutofit fontScale="90000"/>
          </a:bodyPr>
          <a:lstStyle/>
          <a:p>
            <a:r>
              <a:rPr lang="en-US" sz="2400" dirty="0"/>
              <a:t>Participants w/ sig. </a:t>
            </a:r>
            <a:r>
              <a:rPr lang="en-US" sz="2400" dirty="0" err="1"/>
              <a:t>rtRamp</a:t>
            </a:r>
            <a:r>
              <a:rPr lang="en-US" sz="2400" dirty="0"/>
              <a:t>-</a:t>
            </a:r>
          </a:p>
        </p:txBody>
      </p:sp>
      <p:pic>
        <p:nvPicPr>
          <p:cNvPr id="3" name="Picture 2">
            <a:extLst>
              <a:ext uri="{FF2B5EF4-FFF2-40B4-BE49-F238E27FC236}">
                <a16:creationId xmlns:a16="http://schemas.microsoft.com/office/drawing/2014/main" id="{61C0A60B-535B-174B-97A6-96847AA6C31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52981" y="1100989"/>
            <a:ext cx="2527300" cy="1860550"/>
          </a:xfrm>
          <a:prstGeom prst="rect">
            <a:avLst/>
          </a:prstGeom>
        </p:spPr>
      </p:pic>
      <p:pic>
        <p:nvPicPr>
          <p:cNvPr id="11" name="Picture 10">
            <a:extLst>
              <a:ext uri="{FF2B5EF4-FFF2-40B4-BE49-F238E27FC236}">
                <a16:creationId xmlns:a16="http://schemas.microsoft.com/office/drawing/2014/main" id="{4D5EFFB9-5D0D-A544-9BF7-DB94412FECD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1761" y="1305232"/>
            <a:ext cx="2743610" cy="2019793"/>
          </a:xfrm>
          <a:prstGeom prst="rect">
            <a:avLst/>
          </a:prstGeom>
        </p:spPr>
      </p:pic>
      <p:pic>
        <p:nvPicPr>
          <p:cNvPr id="12" name="Picture 11">
            <a:extLst>
              <a:ext uri="{FF2B5EF4-FFF2-40B4-BE49-F238E27FC236}">
                <a16:creationId xmlns:a16="http://schemas.microsoft.com/office/drawing/2014/main" id="{4C9E6B18-F7CB-264B-AC7A-10AAF72FEEE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7501" y="3381646"/>
            <a:ext cx="3392129" cy="2497221"/>
          </a:xfrm>
          <a:prstGeom prst="rect">
            <a:avLst/>
          </a:prstGeom>
        </p:spPr>
      </p:pic>
      <p:pic>
        <p:nvPicPr>
          <p:cNvPr id="13" name="Picture 12">
            <a:extLst>
              <a:ext uri="{FF2B5EF4-FFF2-40B4-BE49-F238E27FC236}">
                <a16:creationId xmlns:a16="http://schemas.microsoft.com/office/drawing/2014/main" id="{912DE16D-0B59-7C40-8AF5-1B60722DB2D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960829" y="3661159"/>
            <a:ext cx="3392129" cy="2497221"/>
          </a:xfrm>
          <a:prstGeom prst="rect">
            <a:avLst/>
          </a:prstGeom>
        </p:spPr>
      </p:pic>
    </p:spTree>
    <p:extLst>
      <p:ext uri="{BB962C8B-B14F-4D97-AF65-F5344CB8AC3E}">
        <p14:creationId xmlns:p14="http://schemas.microsoft.com/office/powerpoint/2010/main" val="3315591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D5F504-213B-734F-BD73-CE5B2D023A9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2D1A6781-FA5D-8344-B3AE-093967BF3ACF}"/>
              </a:ext>
            </a:extLst>
          </p:cNvPr>
          <p:cNvSpPr>
            <a:spLocks noGrp="1"/>
          </p:cNvSpPr>
          <p:nvPr>
            <p:ph type="title"/>
          </p:nvPr>
        </p:nvSpPr>
        <p:spPr>
          <a:xfrm>
            <a:off x="175470" y="0"/>
            <a:ext cx="2228096" cy="649756"/>
          </a:xfrm>
        </p:spPr>
        <p:txBody>
          <a:bodyPr>
            <a:normAutofit fontScale="90000"/>
          </a:bodyPr>
          <a:lstStyle/>
          <a:p>
            <a:r>
              <a:rPr lang="en-US" sz="2400" dirty="0"/>
              <a:t>Participants w/ sig. </a:t>
            </a:r>
            <a:r>
              <a:rPr lang="en-US" sz="2400" dirty="0" err="1"/>
              <a:t>gambleRamp</a:t>
            </a:r>
            <a:endParaRPr lang="en-US" sz="2400" dirty="0"/>
          </a:p>
        </p:txBody>
      </p:sp>
      <p:pic>
        <p:nvPicPr>
          <p:cNvPr id="2" name="Picture 1">
            <a:extLst>
              <a:ext uri="{FF2B5EF4-FFF2-40B4-BE49-F238E27FC236}">
                <a16:creationId xmlns:a16="http://schemas.microsoft.com/office/drawing/2014/main" id="{0FE41FF7-A978-6541-8D61-15CB63626BB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17013" y="3979177"/>
            <a:ext cx="2773106" cy="2041508"/>
          </a:xfrm>
          <a:prstGeom prst="rect">
            <a:avLst/>
          </a:prstGeom>
        </p:spPr>
      </p:pic>
      <p:pic>
        <p:nvPicPr>
          <p:cNvPr id="3" name="Picture 2">
            <a:extLst>
              <a:ext uri="{FF2B5EF4-FFF2-40B4-BE49-F238E27FC236}">
                <a16:creationId xmlns:a16="http://schemas.microsoft.com/office/drawing/2014/main" id="{AF23CB19-1DCF-4643-A9AA-54944F0D89E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166896" y="733898"/>
            <a:ext cx="3658010" cy="2692957"/>
          </a:xfrm>
          <a:prstGeom prst="rect">
            <a:avLst/>
          </a:prstGeom>
        </p:spPr>
      </p:pic>
      <p:pic>
        <p:nvPicPr>
          <p:cNvPr id="11" name="Picture 10">
            <a:extLst>
              <a:ext uri="{FF2B5EF4-FFF2-40B4-BE49-F238E27FC236}">
                <a16:creationId xmlns:a16="http://schemas.microsoft.com/office/drawing/2014/main" id="{07B1042F-5EFC-604C-8F91-2189829893A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7013" y="1224339"/>
            <a:ext cx="3363042" cy="2475807"/>
          </a:xfrm>
          <a:prstGeom prst="rect">
            <a:avLst/>
          </a:prstGeom>
        </p:spPr>
      </p:pic>
      <p:pic>
        <p:nvPicPr>
          <p:cNvPr id="12" name="Picture 11">
            <a:extLst>
              <a:ext uri="{FF2B5EF4-FFF2-40B4-BE49-F238E27FC236}">
                <a16:creationId xmlns:a16="http://schemas.microsoft.com/office/drawing/2014/main" id="{2D9156EF-0F84-EE40-816E-4BFA2F83B2B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329333" y="3915532"/>
            <a:ext cx="3333135" cy="2453790"/>
          </a:xfrm>
          <a:prstGeom prst="rect">
            <a:avLst/>
          </a:prstGeom>
        </p:spPr>
      </p:pic>
    </p:spTree>
    <p:extLst>
      <p:ext uri="{BB962C8B-B14F-4D97-AF65-F5344CB8AC3E}">
        <p14:creationId xmlns:p14="http://schemas.microsoft.com/office/powerpoint/2010/main" val="1010473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D5F504-213B-734F-BD73-CE5B2D023A9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2D1A6781-FA5D-8344-B3AE-093967BF3ACF}"/>
              </a:ext>
            </a:extLst>
          </p:cNvPr>
          <p:cNvSpPr>
            <a:spLocks noGrp="1"/>
          </p:cNvSpPr>
          <p:nvPr>
            <p:ph type="title"/>
          </p:nvPr>
        </p:nvSpPr>
        <p:spPr>
          <a:xfrm>
            <a:off x="175470" y="227052"/>
            <a:ext cx="2228096" cy="649756"/>
          </a:xfrm>
        </p:spPr>
        <p:txBody>
          <a:bodyPr>
            <a:normAutofit fontScale="90000"/>
          </a:bodyPr>
          <a:lstStyle/>
          <a:p>
            <a:r>
              <a:rPr lang="en-US" sz="2400" dirty="0"/>
              <a:t>Participants who are sensitive to value</a:t>
            </a:r>
          </a:p>
        </p:txBody>
      </p:sp>
      <p:pic>
        <p:nvPicPr>
          <p:cNvPr id="6" name="Picture 5">
            <a:extLst>
              <a:ext uri="{FF2B5EF4-FFF2-40B4-BE49-F238E27FC236}">
                <a16:creationId xmlns:a16="http://schemas.microsoft.com/office/drawing/2014/main" id="{5450A314-FFB2-0844-BCAE-764EEA13B3E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62108" y="1126912"/>
            <a:ext cx="3127068" cy="2302088"/>
          </a:xfrm>
          <a:prstGeom prst="rect">
            <a:avLst/>
          </a:prstGeom>
        </p:spPr>
      </p:pic>
      <p:pic>
        <p:nvPicPr>
          <p:cNvPr id="7" name="Picture 6">
            <a:extLst>
              <a:ext uri="{FF2B5EF4-FFF2-40B4-BE49-F238E27FC236}">
                <a16:creationId xmlns:a16="http://schemas.microsoft.com/office/drawing/2014/main" id="{0F9B1BF1-706B-C149-B401-D72A8A5D9A0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9518" y="4225299"/>
            <a:ext cx="3127068" cy="2096638"/>
          </a:xfrm>
          <a:prstGeom prst="rect">
            <a:avLst/>
          </a:prstGeom>
        </p:spPr>
      </p:pic>
      <p:pic>
        <p:nvPicPr>
          <p:cNvPr id="8" name="Picture 7">
            <a:extLst>
              <a:ext uri="{FF2B5EF4-FFF2-40B4-BE49-F238E27FC236}">
                <a16:creationId xmlns:a16="http://schemas.microsoft.com/office/drawing/2014/main" id="{051D26BA-F089-2B4E-AB6C-0AAEDF4D3E7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1103" y="1429600"/>
            <a:ext cx="3345221" cy="2242906"/>
          </a:xfrm>
          <a:prstGeom prst="rect">
            <a:avLst/>
          </a:prstGeom>
        </p:spPr>
      </p:pic>
      <p:pic>
        <p:nvPicPr>
          <p:cNvPr id="9" name="Picture 8">
            <a:extLst>
              <a:ext uri="{FF2B5EF4-FFF2-40B4-BE49-F238E27FC236}">
                <a16:creationId xmlns:a16="http://schemas.microsoft.com/office/drawing/2014/main" id="{26844064-E0AB-2045-9FCC-99578CB3F6C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362108" y="4095181"/>
            <a:ext cx="3127068" cy="2096638"/>
          </a:xfrm>
          <a:prstGeom prst="rect">
            <a:avLst/>
          </a:prstGeom>
        </p:spPr>
      </p:pic>
    </p:spTree>
    <p:extLst>
      <p:ext uri="{BB962C8B-B14F-4D97-AF65-F5344CB8AC3E}">
        <p14:creationId xmlns:p14="http://schemas.microsoft.com/office/powerpoint/2010/main" val="3955050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D5F504-213B-734F-BD73-CE5B2D023A9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27052"/>
            <a:ext cx="12192000" cy="6858000"/>
          </a:xfrm>
          <a:prstGeom prst="rect">
            <a:avLst/>
          </a:prstGeom>
        </p:spPr>
      </p:pic>
      <p:sp>
        <p:nvSpPr>
          <p:cNvPr id="5" name="Title 1">
            <a:extLst>
              <a:ext uri="{FF2B5EF4-FFF2-40B4-BE49-F238E27FC236}">
                <a16:creationId xmlns:a16="http://schemas.microsoft.com/office/drawing/2014/main" id="{2D1A6781-FA5D-8344-B3AE-093967BF3ACF}"/>
              </a:ext>
            </a:extLst>
          </p:cNvPr>
          <p:cNvSpPr>
            <a:spLocks noGrp="1"/>
          </p:cNvSpPr>
          <p:nvPr>
            <p:ph type="title"/>
          </p:nvPr>
        </p:nvSpPr>
        <p:spPr>
          <a:xfrm>
            <a:off x="293457" y="433529"/>
            <a:ext cx="2228096" cy="649756"/>
          </a:xfrm>
        </p:spPr>
        <p:txBody>
          <a:bodyPr>
            <a:normAutofit fontScale="90000"/>
          </a:bodyPr>
          <a:lstStyle/>
          <a:p>
            <a:r>
              <a:rPr lang="en-US" sz="2400" dirty="0"/>
              <a:t>Participants who are NOT sensitive to value;</a:t>
            </a:r>
          </a:p>
        </p:txBody>
      </p:sp>
      <p:pic>
        <p:nvPicPr>
          <p:cNvPr id="2" name="Picture 1">
            <a:extLst>
              <a:ext uri="{FF2B5EF4-FFF2-40B4-BE49-F238E27FC236}">
                <a16:creationId xmlns:a16="http://schemas.microsoft.com/office/drawing/2014/main" id="{F09FAA94-C505-864A-9B32-72A9D0F27F5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46559" y="1289762"/>
            <a:ext cx="3581195" cy="2401122"/>
          </a:xfrm>
          <a:prstGeom prst="rect">
            <a:avLst/>
          </a:prstGeom>
        </p:spPr>
      </p:pic>
      <p:pic>
        <p:nvPicPr>
          <p:cNvPr id="10" name="Picture 9">
            <a:extLst>
              <a:ext uri="{FF2B5EF4-FFF2-40B4-BE49-F238E27FC236}">
                <a16:creationId xmlns:a16="http://schemas.microsoft.com/office/drawing/2014/main" id="{AF2B570A-7F7A-764A-B042-69040C1938D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25190" y="1465670"/>
            <a:ext cx="3259305" cy="2049306"/>
          </a:xfrm>
          <a:prstGeom prst="rect">
            <a:avLst/>
          </a:prstGeom>
        </p:spPr>
      </p:pic>
      <p:pic>
        <p:nvPicPr>
          <p:cNvPr id="11" name="Picture 10">
            <a:extLst>
              <a:ext uri="{FF2B5EF4-FFF2-40B4-BE49-F238E27FC236}">
                <a16:creationId xmlns:a16="http://schemas.microsoft.com/office/drawing/2014/main" id="{A7AF00E9-BFFC-6E4B-AA81-252F8ED6371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407505" y="4375165"/>
            <a:ext cx="3259305" cy="2049306"/>
          </a:xfrm>
          <a:prstGeom prst="rect">
            <a:avLst/>
          </a:prstGeom>
        </p:spPr>
      </p:pic>
      <p:pic>
        <p:nvPicPr>
          <p:cNvPr id="12" name="Picture 11">
            <a:extLst>
              <a:ext uri="{FF2B5EF4-FFF2-40B4-BE49-F238E27FC236}">
                <a16:creationId xmlns:a16="http://schemas.microsoft.com/office/drawing/2014/main" id="{A09D90E3-70D9-214E-9B34-B3582E8CB7D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525190" y="4355311"/>
            <a:ext cx="3259305" cy="2049306"/>
          </a:xfrm>
          <a:prstGeom prst="rect">
            <a:avLst/>
          </a:prstGeom>
        </p:spPr>
      </p:pic>
    </p:spTree>
    <p:extLst>
      <p:ext uri="{BB962C8B-B14F-4D97-AF65-F5344CB8AC3E}">
        <p14:creationId xmlns:p14="http://schemas.microsoft.com/office/powerpoint/2010/main" val="835140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3670-FF70-4D83-9923-6BC24DA901B7}"/>
              </a:ext>
            </a:extLst>
          </p:cNvPr>
          <p:cNvSpPr>
            <a:spLocks noGrp="1"/>
          </p:cNvSpPr>
          <p:nvPr>
            <p:ph type="title"/>
          </p:nvPr>
        </p:nvSpPr>
        <p:spPr>
          <a:xfrm>
            <a:off x="838200" y="365126"/>
            <a:ext cx="2525785" cy="658332"/>
          </a:xfrm>
        </p:spPr>
        <p:txBody>
          <a:bodyPr>
            <a:normAutofit/>
          </a:bodyPr>
          <a:lstStyle/>
          <a:p>
            <a:r>
              <a:rPr lang="en-US" sz="2000" dirty="0"/>
              <a:t>Facts about </a:t>
            </a:r>
            <a:r>
              <a:rPr lang="en-US" sz="2000" dirty="0" err="1"/>
              <a:t>ResponseMapping</a:t>
            </a:r>
            <a:endParaRPr lang="en-US" sz="2000" dirty="0"/>
          </a:p>
        </p:txBody>
      </p:sp>
      <p:sp>
        <p:nvSpPr>
          <p:cNvPr id="3" name="Content Placeholder 2">
            <a:extLst>
              <a:ext uri="{FF2B5EF4-FFF2-40B4-BE49-F238E27FC236}">
                <a16:creationId xmlns:a16="http://schemas.microsoft.com/office/drawing/2014/main" id="{0D7A89F3-E0F7-4CD1-9577-A880B0705F2D}"/>
              </a:ext>
            </a:extLst>
          </p:cNvPr>
          <p:cNvSpPr>
            <a:spLocks noGrp="1"/>
          </p:cNvSpPr>
          <p:nvPr>
            <p:ph idx="1"/>
          </p:nvPr>
        </p:nvSpPr>
        <p:spPr>
          <a:xfrm>
            <a:off x="838200" y="1023458"/>
            <a:ext cx="10515600" cy="4351338"/>
          </a:xfrm>
        </p:spPr>
        <p:txBody>
          <a:bodyPr>
            <a:normAutofit/>
          </a:bodyPr>
          <a:lstStyle/>
          <a:p>
            <a:r>
              <a:rPr lang="en-US" sz="1400" dirty="0"/>
              <a:t>5 second progress bar</a:t>
            </a:r>
          </a:p>
          <a:p>
            <a:r>
              <a:rPr lang="en-US" sz="1400" dirty="0"/>
              <a:t>Gamble IS previewed for 3000 </a:t>
            </a:r>
            <a:r>
              <a:rPr lang="en-US" sz="1400" dirty="0" err="1"/>
              <a:t>ms</a:t>
            </a:r>
            <a:endParaRPr lang="en-US" sz="1400" dirty="0"/>
          </a:p>
          <a:p>
            <a:r>
              <a:rPr lang="en-US" sz="1400" dirty="0"/>
              <a:t>Gamble is offered for a 1500 </a:t>
            </a:r>
            <a:r>
              <a:rPr lang="en-US" sz="1400" dirty="0" err="1"/>
              <a:t>ms</a:t>
            </a:r>
            <a:r>
              <a:rPr lang="en-US" sz="1400" dirty="0"/>
              <a:t> window sometime during the progress bar </a:t>
            </a:r>
          </a:p>
          <a:p>
            <a:r>
              <a:rPr lang="en-US" sz="1400" dirty="0"/>
              <a:t>Gamble can show up either on LEFT or RIGHT side of the screen. If participant wants to gamble, they have to press the key that is closest to the gamble (f for when gamble is on left side j when gamble is on right side). </a:t>
            </a:r>
          </a:p>
          <a:p>
            <a:r>
              <a:rPr lang="en-US" sz="1400" dirty="0"/>
              <a:t>Instrumental condition, participant HAS to choose in 1700 </a:t>
            </a:r>
            <a:r>
              <a:rPr lang="en-US" sz="1400" dirty="0" err="1"/>
              <a:t>ms</a:t>
            </a:r>
            <a:r>
              <a:rPr lang="en-US" sz="1400" dirty="0"/>
              <a:t> otherwise trial is failed</a:t>
            </a:r>
          </a:p>
          <a:p>
            <a:r>
              <a:rPr lang="en-US" sz="1400" dirty="0"/>
              <a:t>Progress bar does NOT pause during gamble</a:t>
            </a:r>
          </a:p>
          <a:p>
            <a:r>
              <a:rPr lang="en-US" sz="1400" dirty="0"/>
              <a:t>If participant makes it to end of progress bar (either because they ignored the gamble or there wasn’t one), press spacebar to accept sure thing.</a:t>
            </a:r>
          </a:p>
          <a:p>
            <a:r>
              <a:rPr lang="en-US" sz="1400" dirty="0"/>
              <a:t>Gambles can be offered at ANY point throughout the progress bar</a:t>
            </a:r>
          </a:p>
        </p:txBody>
      </p:sp>
      <p:pic>
        <p:nvPicPr>
          <p:cNvPr id="4" name="Picture 3">
            <a:extLst>
              <a:ext uri="{FF2B5EF4-FFF2-40B4-BE49-F238E27FC236}">
                <a16:creationId xmlns:a16="http://schemas.microsoft.com/office/drawing/2014/main" id="{78FA9C0A-20D6-5048-85E5-68BEA4CC6DB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45463" y="3931515"/>
            <a:ext cx="4626485" cy="2754293"/>
          </a:xfrm>
          <a:prstGeom prst="rect">
            <a:avLst/>
          </a:prstGeom>
        </p:spPr>
      </p:pic>
    </p:spTree>
    <p:extLst>
      <p:ext uri="{BB962C8B-B14F-4D97-AF65-F5344CB8AC3E}">
        <p14:creationId xmlns:p14="http://schemas.microsoft.com/office/powerpoint/2010/main" val="2222566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3670-FF70-4D83-9923-6BC24DA901B7}"/>
              </a:ext>
            </a:extLst>
          </p:cNvPr>
          <p:cNvSpPr>
            <a:spLocks noGrp="1"/>
          </p:cNvSpPr>
          <p:nvPr>
            <p:ph type="title"/>
          </p:nvPr>
        </p:nvSpPr>
        <p:spPr>
          <a:xfrm>
            <a:off x="838200" y="365126"/>
            <a:ext cx="2525785" cy="658332"/>
          </a:xfrm>
        </p:spPr>
        <p:txBody>
          <a:bodyPr>
            <a:normAutofit/>
          </a:bodyPr>
          <a:lstStyle/>
          <a:p>
            <a:r>
              <a:rPr lang="en-US" sz="2000" dirty="0"/>
              <a:t>Reason for attrition</a:t>
            </a:r>
          </a:p>
        </p:txBody>
      </p:sp>
      <p:sp>
        <p:nvSpPr>
          <p:cNvPr id="3" name="Content Placeholder 2">
            <a:extLst>
              <a:ext uri="{FF2B5EF4-FFF2-40B4-BE49-F238E27FC236}">
                <a16:creationId xmlns:a16="http://schemas.microsoft.com/office/drawing/2014/main" id="{0D7A89F3-E0F7-4CD1-9577-A880B0705F2D}"/>
              </a:ext>
            </a:extLst>
          </p:cNvPr>
          <p:cNvSpPr>
            <a:spLocks noGrp="1"/>
          </p:cNvSpPr>
          <p:nvPr>
            <p:ph idx="1"/>
          </p:nvPr>
        </p:nvSpPr>
        <p:spPr>
          <a:xfrm>
            <a:off x="838200" y="1023458"/>
            <a:ext cx="10515600" cy="4351338"/>
          </a:xfrm>
        </p:spPr>
        <p:txBody>
          <a:bodyPr>
            <a:normAutofit/>
          </a:bodyPr>
          <a:lstStyle/>
          <a:p>
            <a:r>
              <a:rPr lang="en-US" sz="1400" dirty="0"/>
              <a:t>30 completed participants</a:t>
            </a:r>
          </a:p>
          <a:p>
            <a:pPr lvl="1"/>
            <a:r>
              <a:rPr lang="en-US" sz="1000" dirty="0"/>
              <a:t>9 participants failed &gt; 60/150 trials</a:t>
            </a:r>
          </a:p>
          <a:p>
            <a:pPr lvl="1"/>
            <a:r>
              <a:rPr lang="en-US" sz="1000" dirty="0"/>
              <a:t>3 participants ignored &lt; 10 trials (so they almost always gambled) </a:t>
            </a:r>
          </a:p>
          <a:p>
            <a:pPr lvl="1"/>
            <a:r>
              <a:rPr lang="en-US" sz="1000" dirty="0"/>
              <a:t>4 participants gambled &lt;10 trials (so they almost always ignored gamble and they accepted sure thing)</a:t>
            </a:r>
          </a:p>
          <a:p>
            <a:pPr lvl="1"/>
            <a:endParaRPr lang="en-US" sz="1000" dirty="0"/>
          </a:p>
          <a:p>
            <a:r>
              <a:rPr lang="en-US" sz="1400" dirty="0"/>
              <a:t>Attrition is ½ here. It is written in the instructions that failing too many trials forfeits the HIT – we don’t compensate people who fail just to get through experiment. </a:t>
            </a:r>
          </a:p>
          <a:p>
            <a:endParaRPr lang="en-US" sz="1400" dirty="0"/>
          </a:p>
        </p:txBody>
      </p:sp>
      <p:sp>
        <p:nvSpPr>
          <p:cNvPr id="5" name="TextBox 4">
            <a:extLst>
              <a:ext uri="{FF2B5EF4-FFF2-40B4-BE49-F238E27FC236}">
                <a16:creationId xmlns:a16="http://schemas.microsoft.com/office/drawing/2014/main" id="{8D1C5BC9-6CF9-4861-88AB-A9648A88C206}"/>
              </a:ext>
            </a:extLst>
          </p:cNvPr>
          <p:cNvSpPr txBox="1"/>
          <p:nvPr/>
        </p:nvSpPr>
        <p:spPr>
          <a:xfrm>
            <a:off x="731783" y="4076981"/>
            <a:ext cx="5466240" cy="276999"/>
          </a:xfrm>
          <a:prstGeom prst="rect">
            <a:avLst/>
          </a:prstGeom>
          <a:noFill/>
        </p:spPr>
        <p:txBody>
          <a:bodyPr wrap="none" rtlCol="0">
            <a:spAutoFit/>
          </a:bodyPr>
          <a:lstStyle/>
          <a:p>
            <a:r>
              <a:rPr lang="en-US" sz="1200" dirty="0"/>
              <a:t>It did not matter relative to RT when the gamble interrupted the trial – no vigor effect</a:t>
            </a:r>
          </a:p>
        </p:txBody>
      </p:sp>
      <p:sp>
        <p:nvSpPr>
          <p:cNvPr id="9" name="TextBox 8">
            <a:extLst>
              <a:ext uri="{FF2B5EF4-FFF2-40B4-BE49-F238E27FC236}">
                <a16:creationId xmlns:a16="http://schemas.microsoft.com/office/drawing/2014/main" id="{00A7FB9E-B352-D74D-8457-0918025A9CC3}"/>
              </a:ext>
            </a:extLst>
          </p:cNvPr>
          <p:cNvSpPr txBox="1"/>
          <p:nvPr/>
        </p:nvSpPr>
        <p:spPr>
          <a:xfrm>
            <a:off x="7110812" y="3984648"/>
            <a:ext cx="4892365" cy="461665"/>
          </a:xfrm>
          <a:prstGeom prst="rect">
            <a:avLst/>
          </a:prstGeom>
          <a:noFill/>
        </p:spPr>
        <p:txBody>
          <a:bodyPr wrap="none" rtlCol="0">
            <a:spAutoFit/>
          </a:bodyPr>
          <a:lstStyle/>
          <a:p>
            <a:r>
              <a:rPr lang="en-US" sz="1200" dirty="0"/>
              <a:t>Participants got a little faster throughout the whole session but mostly they</a:t>
            </a:r>
          </a:p>
          <a:p>
            <a:r>
              <a:rPr lang="en-US" sz="1200" dirty="0"/>
              <a:t>got better at detecting ‘good’ gambles (that’s why the green is much taller)</a:t>
            </a:r>
          </a:p>
        </p:txBody>
      </p:sp>
      <p:pic>
        <p:nvPicPr>
          <p:cNvPr id="8" name="Picture 7">
            <a:extLst>
              <a:ext uri="{FF2B5EF4-FFF2-40B4-BE49-F238E27FC236}">
                <a16:creationId xmlns:a16="http://schemas.microsoft.com/office/drawing/2014/main" id="{647D637D-B8E5-A84B-808F-048452727E5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985" y="4544646"/>
            <a:ext cx="3679259" cy="2313354"/>
          </a:xfrm>
          <a:prstGeom prst="rect">
            <a:avLst/>
          </a:prstGeom>
        </p:spPr>
      </p:pic>
      <p:pic>
        <p:nvPicPr>
          <p:cNvPr id="10" name="Picture 9">
            <a:extLst>
              <a:ext uri="{FF2B5EF4-FFF2-40B4-BE49-F238E27FC236}">
                <a16:creationId xmlns:a16="http://schemas.microsoft.com/office/drawing/2014/main" id="{1B41A0C0-650B-5941-A493-2615204D23A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86260" y="4705519"/>
            <a:ext cx="3167540" cy="1991608"/>
          </a:xfrm>
          <a:prstGeom prst="rect">
            <a:avLst/>
          </a:prstGeom>
        </p:spPr>
      </p:pic>
    </p:spTree>
    <p:extLst>
      <p:ext uri="{BB962C8B-B14F-4D97-AF65-F5344CB8AC3E}">
        <p14:creationId xmlns:p14="http://schemas.microsoft.com/office/powerpoint/2010/main" val="525935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35D630-7950-7940-B6DF-ACB149C6353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34873" y="-38100"/>
            <a:ext cx="4508500" cy="3467100"/>
          </a:xfrm>
          <a:prstGeom prst="rect">
            <a:avLst/>
          </a:prstGeom>
        </p:spPr>
      </p:pic>
      <p:pic>
        <p:nvPicPr>
          <p:cNvPr id="3" name="Picture 2">
            <a:extLst>
              <a:ext uri="{FF2B5EF4-FFF2-40B4-BE49-F238E27FC236}">
                <a16:creationId xmlns:a16="http://schemas.microsoft.com/office/drawing/2014/main" id="{224FC1EF-A34B-4F4D-93F9-DF4DD863002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99698" y="619432"/>
            <a:ext cx="3163936" cy="2433111"/>
          </a:xfrm>
          <a:prstGeom prst="rect">
            <a:avLst/>
          </a:prstGeom>
        </p:spPr>
      </p:pic>
      <p:pic>
        <p:nvPicPr>
          <p:cNvPr id="4" name="Picture 3">
            <a:extLst>
              <a:ext uri="{FF2B5EF4-FFF2-40B4-BE49-F238E27FC236}">
                <a16:creationId xmlns:a16="http://schemas.microsoft.com/office/drawing/2014/main" id="{22962BCA-0CA3-B140-9340-D775727F9E9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94206" y="3429000"/>
            <a:ext cx="3896702" cy="2996618"/>
          </a:xfrm>
          <a:prstGeom prst="rect">
            <a:avLst/>
          </a:prstGeom>
        </p:spPr>
      </p:pic>
      <p:pic>
        <p:nvPicPr>
          <p:cNvPr id="10" name="Picture 9">
            <a:extLst>
              <a:ext uri="{FF2B5EF4-FFF2-40B4-BE49-F238E27FC236}">
                <a16:creationId xmlns:a16="http://schemas.microsoft.com/office/drawing/2014/main" id="{A2A94F73-FA41-F54E-9D7C-17893CF4512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12288" y="3538994"/>
            <a:ext cx="3753669" cy="2886624"/>
          </a:xfrm>
          <a:prstGeom prst="rect">
            <a:avLst/>
          </a:prstGeom>
        </p:spPr>
      </p:pic>
      <p:sp>
        <p:nvSpPr>
          <p:cNvPr id="11" name="TextBox 10">
            <a:extLst>
              <a:ext uri="{FF2B5EF4-FFF2-40B4-BE49-F238E27FC236}">
                <a16:creationId xmlns:a16="http://schemas.microsoft.com/office/drawing/2014/main" id="{77B1A879-EEBF-6447-B2B4-B0CD66C9B787}"/>
              </a:ext>
            </a:extLst>
          </p:cNvPr>
          <p:cNvSpPr txBox="1"/>
          <p:nvPr/>
        </p:nvSpPr>
        <p:spPr>
          <a:xfrm>
            <a:off x="812288" y="6425618"/>
            <a:ext cx="4634795" cy="369332"/>
          </a:xfrm>
          <a:prstGeom prst="rect">
            <a:avLst/>
          </a:prstGeom>
          <a:noFill/>
        </p:spPr>
        <p:txBody>
          <a:bodyPr wrap="none" rtlCol="0">
            <a:spAutoFit/>
          </a:bodyPr>
          <a:lstStyle/>
          <a:p>
            <a:r>
              <a:rPr lang="en-US" dirty="0"/>
              <a:t>No difference between gambling/ignoring in RT</a:t>
            </a:r>
          </a:p>
        </p:txBody>
      </p:sp>
    </p:spTree>
    <p:extLst>
      <p:ext uri="{BB962C8B-B14F-4D97-AF65-F5344CB8AC3E}">
        <p14:creationId xmlns:p14="http://schemas.microsoft.com/office/powerpoint/2010/main" val="2587132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B642961-395B-498B-8E04-83C7A28D81BB}"/>
              </a:ext>
            </a:extLst>
          </p:cNvPr>
          <p:cNvSpPr>
            <a:spLocks noGrp="1"/>
          </p:cNvSpPr>
          <p:nvPr>
            <p:ph type="title"/>
          </p:nvPr>
        </p:nvSpPr>
        <p:spPr>
          <a:xfrm>
            <a:off x="175470" y="0"/>
            <a:ext cx="1527495" cy="939567"/>
          </a:xfrm>
        </p:spPr>
        <p:txBody>
          <a:bodyPr>
            <a:normAutofit/>
          </a:bodyPr>
          <a:lstStyle/>
          <a:p>
            <a:r>
              <a:rPr lang="en-US" sz="2400" dirty="0"/>
              <a:t>All data</a:t>
            </a:r>
          </a:p>
        </p:txBody>
      </p:sp>
      <p:sp>
        <p:nvSpPr>
          <p:cNvPr id="5" name="TextBox 4">
            <a:extLst>
              <a:ext uri="{FF2B5EF4-FFF2-40B4-BE49-F238E27FC236}">
                <a16:creationId xmlns:a16="http://schemas.microsoft.com/office/drawing/2014/main" id="{AB6B2E13-F9BA-4B5B-9032-458FEF171F4C}"/>
              </a:ext>
            </a:extLst>
          </p:cNvPr>
          <p:cNvSpPr txBox="1"/>
          <p:nvPr/>
        </p:nvSpPr>
        <p:spPr>
          <a:xfrm>
            <a:off x="613916" y="978121"/>
            <a:ext cx="617477" cy="261610"/>
          </a:xfrm>
          <a:prstGeom prst="rect">
            <a:avLst/>
          </a:prstGeom>
          <a:noFill/>
        </p:spPr>
        <p:txBody>
          <a:bodyPr wrap="none" rtlCol="0">
            <a:spAutoFit/>
          </a:bodyPr>
          <a:lstStyle/>
          <a:p>
            <a:r>
              <a:rPr lang="en-US" sz="1100" dirty="0"/>
              <a:t>All data</a:t>
            </a:r>
          </a:p>
        </p:txBody>
      </p:sp>
      <p:sp>
        <p:nvSpPr>
          <p:cNvPr id="6" name="TextBox 5">
            <a:extLst>
              <a:ext uri="{FF2B5EF4-FFF2-40B4-BE49-F238E27FC236}">
                <a16:creationId xmlns:a16="http://schemas.microsoft.com/office/drawing/2014/main" id="{D8E973D8-8D82-4785-9743-D45F23F9156F}"/>
              </a:ext>
            </a:extLst>
          </p:cNvPr>
          <p:cNvSpPr txBox="1"/>
          <p:nvPr/>
        </p:nvSpPr>
        <p:spPr>
          <a:xfrm>
            <a:off x="265856" y="2437664"/>
            <a:ext cx="1598515" cy="430887"/>
          </a:xfrm>
          <a:prstGeom prst="rect">
            <a:avLst/>
          </a:prstGeom>
          <a:noFill/>
        </p:spPr>
        <p:txBody>
          <a:bodyPr wrap="none" rtlCol="0">
            <a:spAutoFit/>
          </a:bodyPr>
          <a:lstStyle/>
          <a:p>
            <a:r>
              <a:rPr lang="en-US" sz="1100" dirty="0"/>
              <a:t>When gamble is</a:t>
            </a:r>
          </a:p>
          <a:p>
            <a:r>
              <a:rPr lang="en-US" sz="1100" dirty="0"/>
              <a:t>On left side (</a:t>
            </a:r>
            <a:r>
              <a:rPr lang="en-US" sz="1100" dirty="0" err="1"/>
              <a:t>gambleLeft</a:t>
            </a:r>
            <a:r>
              <a:rPr lang="en-US" sz="1100" dirty="0"/>
              <a:t>)</a:t>
            </a:r>
          </a:p>
        </p:txBody>
      </p:sp>
      <p:sp>
        <p:nvSpPr>
          <p:cNvPr id="7" name="TextBox 6">
            <a:extLst>
              <a:ext uri="{FF2B5EF4-FFF2-40B4-BE49-F238E27FC236}">
                <a16:creationId xmlns:a16="http://schemas.microsoft.com/office/drawing/2014/main" id="{2671D867-F26C-46C2-9458-BE82743C67FB}"/>
              </a:ext>
            </a:extLst>
          </p:cNvPr>
          <p:cNvSpPr txBox="1"/>
          <p:nvPr/>
        </p:nvSpPr>
        <p:spPr>
          <a:xfrm>
            <a:off x="175470" y="4295020"/>
            <a:ext cx="1749197" cy="430887"/>
          </a:xfrm>
          <a:prstGeom prst="rect">
            <a:avLst/>
          </a:prstGeom>
          <a:noFill/>
        </p:spPr>
        <p:txBody>
          <a:bodyPr wrap="none" rtlCol="0">
            <a:spAutoFit/>
          </a:bodyPr>
          <a:lstStyle/>
          <a:p>
            <a:r>
              <a:rPr lang="en-US" sz="1100" dirty="0"/>
              <a:t>When gamble is</a:t>
            </a:r>
          </a:p>
          <a:p>
            <a:r>
              <a:rPr lang="en-US" sz="1100" dirty="0"/>
              <a:t>On right side (</a:t>
            </a:r>
            <a:r>
              <a:rPr lang="en-US" sz="1100" dirty="0" err="1"/>
              <a:t>gambleRight</a:t>
            </a:r>
            <a:r>
              <a:rPr lang="en-US" sz="1100" dirty="0"/>
              <a:t>)</a:t>
            </a:r>
          </a:p>
        </p:txBody>
      </p:sp>
      <p:pic>
        <p:nvPicPr>
          <p:cNvPr id="2" name="Picture 1">
            <a:extLst>
              <a:ext uri="{FF2B5EF4-FFF2-40B4-BE49-F238E27FC236}">
                <a16:creationId xmlns:a16="http://schemas.microsoft.com/office/drawing/2014/main" id="{A4DC8709-BB31-604D-A4FC-5511EC560A3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95231" y="405176"/>
            <a:ext cx="2903199" cy="2262333"/>
          </a:xfrm>
          <a:prstGeom prst="rect">
            <a:avLst/>
          </a:prstGeom>
        </p:spPr>
      </p:pic>
      <p:pic>
        <p:nvPicPr>
          <p:cNvPr id="3" name="Picture 2">
            <a:extLst>
              <a:ext uri="{FF2B5EF4-FFF2-40B4-BE49-F238E27FC236}">
                <a16:creationId xmlns:a16="http://schemas.microsoft.com/office/drawing/2014/main" id="{98E130F2-6AC9-FA4C-B2F8-706C65A5DCC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76216" y="317659"/>
            <a:ext cx="2720553" cy="2120005"/>
          </a:xfrm>
          <a:prstGeom prst="rect">
            <a:avLst/>
          </a:prstGeom>
        </p:spPr>
      </p:pic>
      <p:pic>
        <p:nvPicPr>
          <p:cNvPr id="9" name="Picture 8">
            <a:extLst>
              <a:ext uri="{FF2B5EF4-FFF2-40B4-BE49-F238E27FC236}">
                <a16:creationId xmlns:a16="http://schemas.microsoft.com/office/drawing/2014/main" id="{FA21499A-B325-D84F-9C47-58D5D796BAF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825062" y="2701383"/>
            <a:ext cx="2510950" cy="1956671"/>
          </a:xfrm>
          <a:prstGeom prst="rect">
            <a:avLst/>
          </a:prstGeom>
        </p:spPr>
      </p:pic>
      <p:pic>
        <p:nvPicPr>
          <p:cNvPr id="10" name="Picture 9">
            <a:extLst>
              <a:ext uri="{FF2B5EF4-FFF2-40B4-BE49-F238E27FC236}">
                <a16:creationId xmlns:a16="http://schemas.microsoft.com/office/drawing/2014/main" id="{254EC04E-85EA-7A43-A05A-9F1D1E7A694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86553" y="4691928"/>
            <a:ext cx="2720553" cy="2120005"/>
          </a:xfrm>
          <a:prstGeom prst="rect">
            <a:avLst/>
          </a:prstGeom>
        </p:spPr>
      </p:pic>
      <p:pic>
        <p:nvPicPr>
          <p:cNvPr id="11" name="Picture 10">
            <a:extLst>
              <a:ext uri="{FF2B5EF4-FFF2-40B4-BE49-F238E27FC236}">
                <a16:creationId xmlns:a16="http://schemas.microsoft.com/office/drawing/2014/main" id="{0E01542F-7B19-6843-9910-18E5AAB6EF0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979338" y="2667509"/>
            <a:ext cx="2387600" cy="1860550"/>
          </a:xfrm>
          <a:prstGeom prst="rect">
            <a:avLst/>
          </a:prstGeom>
        </p:spPr>
      </p:pic>
      <p:pic>
        <p:nvPicPr>
          <p:cNvPr id="13" name="Picture 12">
            <a:extLst>
              <a:ext uri="{FF2B5EF4-FFF2-40B4-BE49-F238E27FC236}">
                <a16:creationId xmlns:a16="http://schemas.microsoft.com/office/drawing/2014/main" id="{1413092D-F9E6-E748-B1A9-D1F0D09A781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842842" y="4725907"/>
            <a:ext cx="2660592" cy="2073280"/>
          </a:xfrm>
          <a:prstGeom prst="rect">
            <a:avLst/>
          </a:prstGeom>
        </p:spPr>
      </p:pic>
    </p:spTree>
    <p:extLst>
      <p:ext uri="{BB962C8B-B14F-4D97-AF65-F5344CB8AC3E}">
        <p14:creationId xmlns:p14="http://schemas.microsoft.com/office/powerpoint/2010/main" val="255705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93C4D-8383-4FE7-BFF4-B0E8E5E9521D}"/>
              </a:ext>
            </a:extLst>
          </p:cNvPr>
          <p:cNvSpPr>
            <a:spLocks noGrp="1"/>
          </p:cNvSpPr>
          <p:nvPr>
            <p:ph type="title"/>
          </p:nvPr>
        </p:nvSpPr>
        <p:spPr>
          <a:xfrm>
            <a:off x="693821" y="-10111"/>
            <a:ext cx="3541295" cy="982412"/>
          </a:xfrm>
        </p:spPr>
        <p:txBody>
          <a:bodyPr>
            <a:normAutofit/>
          </a:bodyPr>
          <a:lstStyle/>
          <a:p>
            <a:r>
              <a:rPr lang="en-US" sz="2800" dirty="0"/>
              <a:t>EV sensitivity and stats</a:t>
            </a:r>
          </a:p>
        </p:txBody>
      </p:sp>
      <p:sp>
        <p:nvSpPr>
          <p:cNvPr id="4" name="TextBox 3">
            <a:extLst>
              <a:ext uri="{FF2B5EF4-FFF2-40B4-BE49-F238E27FC236}">
                <a16:creationId xmlns:a16="http://schemas.microsoft.com/office/drawing/2014/main" id="{18644FC7-3475-44FB-823E-32ED1EF24B72}"/>
              </a:ext>
            </a:extLst>
          </p:cNvPr>
          <p:cNvSpPr txBox="1"/>
          <p:nvPr/>
        </p:nvSpPr>
        <p:spPr>
          <a:xfrm>
            <a:off x="177368" y="6122726"/>
            <a:ext cx="6199967" cy="646331"/>
          </a:xfrm>
          <a:prstGeom prst="rect">
            <a:avLst/>
          </a:prstGeom>
          <a:noFill/>
        </p:spPr>
        <p:txBody>
          <a:bodyPr wrap="none" rtlCol="0">
            <a:spAutoFit/>
          </a:bodyPr>
          <a:lstStyle/>
          <a:p>
            <a:r>
              <a:rPr lang="en-US" dirty="0"/>
              <a:t>Participants respond similarly at beginning of experiment to end</a:t>
            </a:r>
          </a:p>
          <a:p>
            <a:endParaRPr lang="en-US" dirty="0"/>
          </a:p>
        </p:txBody>
      </p:sp>
      <p:pic>
        <p:nvPicPr>
          <p:cNvPr id="5" name="Picture 4">
            <a:extLst>
              <a:ext uri="{FF2B5EF4-FFF2-40B4-BE49-F238E27FC236}">
                <a16:creationId xmlns:a16="http://schemas.microsoft.com/office/drawing/2014/main" id="{540398BD-C710-B74B-A5B8-6CAC9B0645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381871" y="434496"/>
            <a:ext cx="3969084" cy="3211752"/>
          </a:xfrm>
          <a:prstGeom prst="rect">
            <a:avLst/>
          </a:prstGeom>
        </p:spPr>
      </p:pic>
      <p:pic>
        <p:nvPicPr>
          <p:cNvPr id="6" name="Picture 5">
            <a:extLst>
              <a:ext uri="{FF2B5EF4-FFF2-40B4-BE49-F238E27FC236}">
                <a16:creationId xmlns:a16="http://schemas.microsoft.com/office/drawing/2014/main" id="{96473F42-0732-DC40-9313-20D6BA589CC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05666" y="3887509"/>
            <a:ext cx="3521494" cy="2744143"/>
          </a:xfrm>
          <a:prstGeom prst="rect">
            <a:avLst/>
          </a:prstGeom>
        </p:spPr>
      </p:pic>
      <p:pic>
        <p:nvPicPr>
          <p:cNvPr id="8" name="Picture 7">
            <a:extLst>
              <a:ext uri="{FF2B5EF4-FFF2-40B4-BE49-F238E27FC236}">
                <a16:creationId xmlns:a16="http://schemas.microsoft.com/office/drawing/2014/main" id="{9890892A-F225-CB4F-9718-47AE9DDFF87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5758" y="3714510"/>
            <a:ext cx="3117420" cy="2429266"/>
          </a:xfrm>
          <a:prstGeom prst="rect">
            <a:avLst/>
          </a:prstGeom>
        </p:spPr>
      </p:pic>
      <p:pic>
        <p:nvPicPr>
          <p:cNvPr id="11" name="Picture 10">
            <a:extLst>
              <a:ext uri="{FF2B5EF4-FFF2-40B4-BE49-F238E27FC236}">
                <a16:creationId xmlns:a16="http://schemas.microsoft.com/office/drawing/2014/main" id="{DCF271F5-A2FE-EF41-9AEF-888EF797956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2403" y="1123390"/>
            <a:ext cx="2884129" cy="2247473"/>
          </a:xfrm>
          <a:prstGeom prst="rect">
            <a:avLst/>
          </a:prstGeom>
        </p:spPr>
      </p:pic>
    </p:spTree>
    <p:extLst>
      <p:ext uri="{BB962C8B-B14F-4D97-AF65-F5344CB8AC3E}">
        <p14:creationId xmlns:p14="http://schemas.microsoft.com/office/powerpoint/2010/main" val="1994207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5964A-8DF9-4EDA-ACF3-E0DCD02F0D97}"/>
              </a:ext>
            </a:extLst>
          </p:cNvPr>
          <p:cNvSpPr>
            <a:spLocks noGrp="1"/>
          </p:cNvSpPr>
          <p:nvPr>
            <p:ph type="title"/>
          </p:nvPr>
        </p:nvSpPr>
        <p:spPr>
          <a:xfrm>
            <a:off x="175470" y="0"/>
            <a:ext cx="1765625" cy="649756"/>
          </a:xfrm>
        </p:spPr>
        <p:txBody>
          <a:bodyPr>
            <a:normAutofit/>
          </a:bodyPr>
          <a:lstStyle/>
          <a:p>
            <a:r>
              <a:rPr lang="en-US" sz="2400" dirty="0"/>
              <a:t>Low Mag</a:t>
            </a:r>
          </a:p>
        </p:txBody>
      </p:sp>
      <p:pic>
        <p:nvPicPr>
          <p:cNvPr id="3" name="Picture 2">
            <a:extLst>
              <a:ext uri="{FF2B5EF4-FFF2-40B4-BE49-F238E27FC236}">
                <a16:creationId xmlns:a16="http://schemas.microsoft.com/office/drawing/2014/main" id="{80755AF9-ED75-A44F-975A-562F02A4679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8282" y="1011005"/>
            <a:ext cx="3514635" cy="2738798"/>
          </a:xfrm>
          <a:prstGeom prst="rect">
            <a:avLst/>
          </a:prstGeom>
        </p:spPr>
      </p:pic>
      <p:pic>
        <p:nvPicPr>
          <p:cNvPr id="4" name="Picture 3">
            <a:extLst>
              <a:ext uri="{FF2B5EF4-FFF2-40B4-BE49-F238E27FC236}">
                <a16:creationId xmlns:a16="http://schemas.microsoft.com/office/drawing/2014/main" id="{09E55096-3155-C249-B159-59FAE28E908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43091" y="752807"/>
            <a:ext cx="2940760" cy="2676193"/>
          </a:xfrm>
          <a:prstGeom prst="rect">
            <a:avLst/>
          </a:prstGeom>
        </p:spPr>
      </p:pic>
      <p:pic>
        <p:nvPicPr>
          <p:cNvPr id="11" name="Picture 10">
            <a:extLst>
              <a:ext uri="{FF2B5EF4-FFF2-40B4-BE49-F238E27FC236}">
                <a16:creationId xmlns:a16="http://schemas.microsoft.com/office/drawing/2014/main" id="{887CDFB7-56B5-6941-AD9C-FC1F4425423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41121" y="3908811"/>
            <a:ext cx="3220267" cy="2412907"/>
          </a:xfrm>
          <a:prstGeom prst="rect">
            <a:avLst/>
          </a:prstGeom>
        </p:spPr>
      </p:pic>
      <p:pic>
        <p:nvPicPr>
          <p:cNvPr id="12" name="Picture 11">
            <a:extLst>
              <a:ext uri="{FF2B5EF4-FFF2-40B4-BE49-F238E27FC236}">
                <a16:creationId xmlns:a16="http://schemas.microsoft.com/office/drawing/2014/main" id="{37785E8F-238E-5C4F-960D-AA92888EEFD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843091" y="3749803"/>
            <a:ext cx="3740406" cy="2802640"/>
          </a:xfrm>
          <a:prstGeom prst="rect">
            <a:avLst/>
          </a:prstGeom>
        </p:spPr>
      </p:pic>
    </p:spTree>
    <p:extLst>
      <p:ext uri="{BB962C8B-B14F-4D97-AF65-F5344CB8AC3E}">
        <p14:creationId xmlns:p14="http://schemas.microsoft.com/office/powerpoint/2010/main" val="2932742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5964A-8DF9-4EDA-ACF3-E0DCD02F0D97}"/>
              </a:ext>
            </a:extLst>
          </p:cNvPr>
          <p:cNvSpPr>
            <a:spLocks noGrp="1"/>
          </p:cNvSpPr>
          <p:nvPr>
            <p:ph type="title"/>
          </p:nvPr>
        </p:nvSpPr>
        <p:spPr>
          <a:xfrm>
            <a:off x="175470" y="0"/>
            <a:ext cx="1765625" cy="649756"/>
          </a:xfrm>
        </p:spPr>
        <p:txBody>
          <a:bodyPr>
            <a:normAutofit/>
          </a:bodyPr>
          <a:lstStyle/>
          <a:p>
            <a:r>
              <a:rPr lang="en-US" sz="2400" dirty="0"/>
              <a:t>Mid Mag</a:t>
            </a:r>
          </a:p>
        </p:txBody>
      </p:sp>
      <p:pic>
        <p:nvPicPr>
          <p:cNvPr id="5" name="Picture 4">
            <a:extLst>
              <a:ext uri="{FF2B5EF4-FFF2-40B4-BE49-F238E27FC236}">
                <a16:creationId xmlns:a16="http://schemas.microsoft.com/office/drawing/2014/main" id="{66CFF896-33A2-EB4E-96A9-259E8ED3678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8282" y="1069258"/>
            <a:ext cx="2228850" cy="1670050"/>
          </a:xfrm>
          <a:prstGeom prst="rect">
            <a:avLst/>
          </a:prstGeom>
        </p:spPr>
      </p:pic>
      <p:pic>
        <p:nvPicPr>
          <p:cNvPr id="7" name="Picture 6">
            <a:extLst>
              <a:ext uri="{FF2B5EF4-FFF2-40B4-BE49-F238E27FC236}">
                <a16:creationId xmlns:a16="http://schemas.microsoft.com/office/drawing/2014/main" id="{26C54E72-0F1F-5D4F-8739-9A5A6DF5FAB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54247" y="959178"/>
            <a:ext cx="2740127" cy="2053144"/>
          </a:xfrm>
          <a:prstGeom prst="rect">
            <a:avLst/>
          </a:prstGeom>
        </p:spPr>
      </p:pic>
      <p:pic>
        <p:nvPicPr>
          <p:cNvPr id="8" name="Picture 7">
            <a:extLst>
              <a:ext uri="{FF2B5EF4-FFF2-40B4-BE49-F238E27FC236}">
                <a16:creationId xmlns:a16="http://schemas.microsoft.com/office/drawing/2014/main" id="{1A77BD14-2639-C749-858C-30574A1522E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58282" y="4118693"/>
            <a:ext cx="2651637" cy="1986839"/>
          </a:xfrm>
          <a:prstGeom prst="rect">
            <a:avLst/>
          </a:prstGeom>
        </p:spPr>
      </p:pic>
      <p:pic>
        <p:nvPicPr>
          <p:cNvPr id="9" name="Picture 8">
            <a:extLst>
              <a:ext uri="{FF2B5EF4-FFF2-40B4-BE49-F238E27FC236}">
                <a16:creationId xmlns:a16="http://schemas.microsoft.com/office/drawing/2014/main" id="{098B90DE-2376-3147-82D7-63CE9022E3E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318272" y="3845679"/>
            <a:ext cx="3212076" cy="2406769"/>
          </a:xfrm>
          <a:prstGeom prst="rect">
            <a:avLst/>
          </a:prstGeom>
        </p:spPr>
      </p:pic>
    </p:spTree>
    <p:extLst>
      <p:ext uri="{BB962C8B-B14F-4D97-AF65-F5344CB8AC3E}">
        <p14:creationId xmlns:p14="http://schemas.microsoft.com/office/powerpoint/2010/main" val="686168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5964A-8DF9-4EDA-ACF3-E0DCD02F0D97}"/>
              </a:ext>
            </a:extLst>
          </p:cNvPr>
          <p:cNvSpPr>
            <a:spLocks noGrp="1"/>
          </p:cNvSpPr>
          <p:nvPr>
            <p:ph type="title"/>
          </p:nvPr>
        </p:nvSpPr>
        <p:spPr>
          <a:xfrm>
            <a:off x="175470" y="0"/>
            <a:ext cx="1765625" cy="649756"/>
          </a:xfrm>
        </p:spPr>
        <p:txBody>
          <a:bodyPr>
            <a:normAutofit/>
          </a:bodyPr>
          <a:lstStyle/>
          <a:p>
            <a:r>
              <a:rPr lang="en-US" sz="2400" dirty="0"/>
              <a:t>High Mag</a:t>
            </a:r>
          </a:p>
        </p:txBody>
      </p:sp>
      <p:pic>
        <p:nvPicPr>
          <p:cNvPr id="5" name="Picture 4">
            <a:extLst>
              <a:ext uri="{FF2B5EF4-FFF2-40B4-BE49-F238E27FC236}">
                <a16:creationId xmlns:a16="http://schemas.microsoft.com/office/drawing/2014/main" id="{B0C4FD76-6083-CA47-8A04-E5656761BA7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25396" y="1091722"/>
            <a:ext cx="2710631" cy="2031043"/>
          </a:xfrm>
          <a:prstGeom prst="rect">
            <a:avLst/>
          </a:prstGeom>
        </p:spPr>
      </p:pic>
      <p:pic>
        <p:nvPicPr>
          <p:cNvPr id="8" name="Picture 7">
            <a:extLst>
              <a:ext uri="{FF2B5EF4-FFF2-40B4-BE49-F238E27FC236}">
                <a16:creationId xmlns:a16="http://schemas.microsoft.com/office/drawing/2014/main" id="{C8166BE4-F5EE-C34C-8598-2B6E577E31C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465756" y="1091722"/>
            <a:ext cx="2710631" cy="2031043"/>
          </a:xfrm>
          <a:prstGeom prst="rect">
            <a:avLst/>
          </a:prstGeom>
        </p:spPr>
      </p:pic>
      <p:pic>
        <p:nvPicPr>
          <p:cNvPr id="9" name="Picture 8">
            <a:extLst>
              <a:ext uri="{FF2B5EF4-FFF2-40B4-BE49-F238E27FC236}">
                <a16:creationId xmlns:a16="http://schemas.microsoft.com/office/drawing/2014/main" id="{CCFC9008-0700-8245-AE0D-22D670D4700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25394" y="4041400"/>
            <a:ext cx="2710633" cy="2031044"/>
          </a:xfrm>
          <a:prstGeom prst="rect">
            <a:avLst/>
          </a:prstGeom>
        </p:spPr>
      </p:pic>
      <p:pic>
        <p:nvPicPr>
          <p:cNvPr id="10" name="Picture 9">
            <a:extLst>
              <a:ext uri="{FF2B5EF4-FFF2-40B4-BE49-F238E27FC236}">
                <a16:creationId xmlns:a16="http://schemas.microsoft.com/office/drawing/2014/main" id="{B39ACFBE-E74D-AE46-B996-B3F783E34EE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156039" y="3735236"/>
            <a:ext cx="3330063" cy="2495175"/>
          </a:xfrm>
          <a:prstGeom prst="rect">
            <a:avLst/>
          </a:prstGeom>
        </p:spPr>
      </p:pic>
    </p:spTree>
    <p:extLst>
      <p:ext uri="{BB962C8B-B14F-4D97-AF65-F5344CB8AC3E}">
        <p14:creationId xmlns:p14="http://schemas.microsoft.com/office/powerpoint/2010/main" val="41247835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TotalTime>
  <Words>347</Words>
  <Application>Microsoft Macintosh PowerPoint</Application>
  <PresentationFormat>Widescreen</PresentationFormat>
  <Paragraphs>41</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Ramp ResponseMappingV3</vt:lpstr>
      <vt:lpstr>Facts about ResponseMapping</vt:lpstr>
      <vt:lpstr>Reason for attrition</vt:lpstr>
      <vt:lpstr>PowerPoint Presentation</vt:lpstr>
      <vt:lpstr>All data</vt:lpstr>
      <vt:lpstr>EV sensitivity and stats</vt:lpstr>
      <vt:lpstr>Low Mag</vt:lpstr>
      <vt:lpstr>Mid Mag</vt:lpstr>
      <vt:lpstr>High Mag</vt:lpstr>
      <vt:lpstr>Low value</vt:lpstr>
      <vt:lpstr>Mid Value</vt:lpstr>
      <vt:lpstr>High Value</vt:lpstr>
      <vt:lpstr>Participants w/ sig. rtRamp-</vt:lpstr>
      <vt:lpstr>Participants w/ sig. gambleRamp</vt:lpstr>
      <vt:lpstr>Participants who are sensitive to value</vt:lpstr>
      <vt:lpstr>Participants who are NOT sensitive to value;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Ramp ResponseMappingV3</dc:title>
  <dc:creator>Guillaume Pagnier</dc:creator>
  <cp:lastModifiedBy>Microsoft Office User</cp:lastModifiedBy>
  <cp:revision>18</cp:revision>
  <dcterms:created xsi:type="dcterms:W3CDTF">2019-02-14T04:15:45Z</dcterms:created>
  <dcterms:modified xsi:type="dcterms:W3CDTF">2019-02-25T19:14:31Z</dcterms:modified>
</cp:coreProperties>
</file>